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8.xml" ContentType="application/vnd.openxmlformats-officedocument.presentationml.slide+xml"/>
  <Override PartName="/ppt/slides/slide9.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8.xml" ContentType="application/vnd.openxmlformats-officedocument.presentationml.slide+xml"/>
  <Override PartName="/ppt/slides/slide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4.xml" ContentType="application/vnd.openxmlformats-officedocument.presentationml.slide+xml"/>
  <Override PartName="/ppt/notesSlides/notesSlide12.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7.xml" ContentType="application/vnd.openxmlformats-officedocument.presentationml.notesSlid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3.xml" ContentType="application/vnd.openxmlformats-officedocument.presentationml.notes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Masters/notesMaster1.xml" ContentType="application/vnd.openxmlformats-officedocument.presentationml.notesMaster+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679" r:id="rId1"/>
  </p:sldMasterIdLst>
  <p:notesMasterIdLst>
    <p:notesMasterId r:id="rId20"/>
  </p:notesMasterIdLst>
  <p:handoutMasterIdLst>
    <p:handoutMasterId r:id="rId21"/>
  </p:handoutMasterIdLst>
  <p:sldIdLst>
    <p:sldId id="256" r:id="rId2"/>
    <p:sldId id="344" r:id="rId3"/>
    <p:sldId id="368" r:id="rId4"/>
    <p:sldId id="369" r:id="rId5"/>
    <p:sldId id="370" r:id="rId6"/>
    <p:sldId id="372" r:id="rId7"/>
    <p:sldId id="371" r:id="rId8"/>
    <p:sldId id="373" r:id="rId9"/>
    <p:sldId id="374" r:id="rId10"/>
    <p:sldId id="375" r:id="rId11"/>
    <p:sldId id="376" r:id="rId12"/>
    <p:sldId id="377" r:id="rId13"/>
    <p:sldId id="378" r:id="rId14"/>
    <p:sldId id="379" r:id="rId15"/>
    <p:sldId id="380" r:id="rId16"/>
    <p:sldId id="381" r:id="rId17"/>
    <p:sldId id="382" r:id="rId18"/>
    <p:sldId id="389" r:id="rId19"/>
  </p:sldIdLst>
  <p:sldSz cx="9144000" cy="5143500" type="screen16x9"/>
  <p:notesSz cx="6858000" cy="9144000"/>
  <p:defaultTextStyle>
    <a:lvl1pPr marL="0" algn="l" rtl="0" latinLnBrk="0">
      <a:defRPr sz="1800" kern="1200">
        <a:solidFill>
          <a:schemeClr val="tx1"/>
        </a:solidFill>
        <a:latin typeface="+mn-lt"/>
        <a:ea typeface="+mn-ea"/>
        <a:cs typeface="+mn-cs"/>
      </a:defRPr>
    </a:lvl1pPr>
    <a:lvl2pPr marL="457200" algn="l" rtl="0" latinLnBrk="0">
      <a:defRPr sz="1800" kern="1200">
        <a:solidFill>
          <a:schemeClr val="tx1"/>
        </a:solidFill>
        <a:latin typeface="+mn-lt"/>
        <a:ea typeface="+mn-ea"/>
        <a:cs typeface="+mn-cs"/>
      </a:defRPr>
    </a:lvl2pPr>
    <a:lvl3pPr marL="914400" algn="l" rtl="0" latinLnBrk="0">
      <a:defRPr sz="1800" kern="1200">
        <a:solidFill>
          <a:schemeClr val="tx1"/>
        </a:solidFill>
        <a:latin typeface="+mn-lt"/>
        <a:ea typeface="+mn-ea"/>
        <a:cs typeface="+mn-cs"/>
      </a:defRPr>
    </a:lvl3pPr>
    <a:lvl4pPr marL="1371600" algn="l" rtl="0" latinLnBrk="0">
      <a:defRPr sz="1800" kern="1200">
        <a:solidFill>
          <a:schemeClr val="tx1"/>
        </a:solidFill>
        <a:latin typeface="+mn-lt"/>
        <a:ea typeface="+mn-ea"/>
        <a:cs typeface="+mn-cs"/>
      </a:defRPr>
    </a:lvl4pPr>
    <a:lvl5pPr marL="1828800" algn="l" rtl="0" latinLnBrk="0">
      <a:defRPr sz="1800" kern="1200">
        <a:solidFill>
          <a:schemeClr val="tx1"/>
        </a:solidFill>
        <a:latin typeface="+mn-lt"/>
        <a:ea typeface="+mn-ea"/>
        <a:cs typeface="+mn-cs"/>
      </a:defRPr>
    </a:lvl5pPr>
    <a:lvl6pPr marL="2286000" algn="l" rtl="0" latinLnBrk="0">
      <a:defRPr sz="1800" kern="1200">
        <a:solidFill>
          <a:schemeClr val="tx1"/>
        </a:solidFill>
        <a:latin typeface="+mn-lt"/>
        <a:ea typeface="+mn-ea"/>
        <a:cs typeface="+mn-cs"/>
      </a:defRPr>
    </a:lvl6pPr>
    <a:lvl7pPr marL="2743200" algn="l" rtl="0" latinLnBrk="0">
      <a:defRPr sz="1800" kern="1200">
        <a:solidFill>
          <a:schemeClr val="tx1"/>
        </a:solidFill>
        <a:latin typeface="+mn-lt"/>
        <a:ea typeface="+mn-ea"/>
        <a:cs typeface="+mn-cs"/>
      </a:defRPr>
    </a:lvl7pPr>
    <a:lvl8pPr marL="3200400" algn="l" rtl="0" latinLnBrk="0">
      <a:defRPr sz="1800" kern="1200">
        <a:solidFill>
          <a:schemeClr val="tx1"/>
        </a:solidFill>
        <a:latin typeface="+mn-lt"/>
        <a:ea typeface="+mn-ea"/>
        <a:cs typeface="+mn-cs"/>
      </a:defRPr>
    </a:lvl8pPr>
    <a:lvl9pPr marL="3657600" algn="l" rtl="0" latinLnBrk="0">
      <a:defRPr sz="1800" kern="1200">
        <a:solidFill>
          <a:schemeClr val="tx1"/>
        </a:solidFill>
        <a:latin typeface="+mn-lt"/>
        <a:ea typeface="+mn-ea"/>
        <a:cs typeface="+mn-cs"/>
      </a:defRPr>
    </a:lvl9pPr>
    <a:extLst/>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7899B"/>
    <a:srgbClr val="006699"/>
    <a:srgbClr val="99CCFF"/>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32" autoAdjust="0"/>
    <p:restoredTop sz="79731" autoAdjust="0"/>
  </p:normalViewPr>
  <p:slideViewPr>
    <p:cSldViewPr>
      <p:cViewPr varScale="1">
        <p:scale>
          <a:sx n="124" d="100"/>
          <a:sy n="124" d="100"/>
        </p:scale>
        <p:origin x="126" y="30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866"/>
    </p:cViewPr>
  </p:sorterViewPr>
  <p:notesViewPr>
    <p:cSldViewPr>
      <p:cViewPr varScale="1">
        <p:scale>
          <a:sx n="80" d="100"/>
          <a:sy n="80" d="100"/>
        </p:scale>
        <p:origin x="-2670"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ustomXml" Target="../customXml/item1.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28"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openxmlformats.org/officeDocument/2006/relationships/customXml" Target="../customXml/item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DD9B9B-D8FE-409C-B8BF-65411F3CEDDE}" type="datetimeFigureOut">
              <a:rPr lang="en-GB" smtClean="0"/>
              <a:t>14/01/2015</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C460687-CB50-4C61-B502-E8FA3905E6C5}" type="slidenum">
              <a:rPr lang="en-GB" smtClean="0"/>
              <a:t>‹#›</a:t>
            </a:fld>
            <a:endParaRPr lang="en-GB"/>
          </a:p>
        </p:txBody>
      </p:sp>
    </p:spTree>
    <p:extLst>
      <p:ext uri="{BB962C8B-B14F-4D97-AF65-F5344CB8AC3E}">
        <p14:creationId xmlns:p14="http://schemas.microsoft.com/office/powerpoint/2010/main" val="3705771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extLst/>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rtlCol="0"/>
          <a:lstStyle>
            <a:lvl1pPr algn="r">
              <a:defRPr sz="1200"/>
            </a:lvl1pPr>
            <a:extLst/>
          </a:lstStyle>
          <a:p>
            <a:fld id="{A8ADFD5B-A66C-449C-B6E8-FB716D07777D}" type="datetimeFigureOut">
              <a:rPr lang="en-US" smtClean="0"/>
              <a:pPr/>
              <a:t>1/14/2015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rtlCol="0" anchor="ctr"/>
          <a:lstStyle>
            <a:extLst/>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rtlCol="0">
            <a:normAutofit/>
          </a:bodyPr>
          <a:lstStyle>
            <a:extLst/>
          </a:lstStyle>
          <a:p>
            <a:pPr lvl="0"/>
            <a:r>
              <a:rPr lang="en-US" smtClean="0"/>
              <a:t>Click to edit Master text styles</a:t>
            </a:r>
            <a:endParaRPr lang="en-US"/>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rtlCol="0" anchor="b"/>
          <a:lstStyle>
            <a:lvl1pPr algn="l">
              <a:defRPr sz="1200"/>
            </a:lvl1pPr>
            <a:extLst/>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a:defRPr sz="1200"/>
            </a:lvl1pPr>
            <a:extLst/>
          </a:lstStyle>
          <a:p>
            <a:fld id="{CA5D3BF3-D352-46FC-8343-31F56E6730EA}" type="slidenum">
              <a:rPr lang="en-US" smtClean="0"/>
              <a:pPr/>
              <a:t>‹#›</a:t>
            </a:fld>
            <a:endParaRPr lang="en-US"/>
          </a:p>
        </p:txBody>
      </p:sp>
    </p:spTree>
    <p:extLst>
      <p:ext uri="{BB962C8B-B14F-4D97-AF65-F5344CB8AC3E}">
        <p14:creationId xmlns:p14="http://schemas.microsoft.com/office/powerpoint/2010/main" val="116014524"/>
      </p:ext>
    </p:extLst>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a:extLst/>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xfrm>
            <a:off x="381000" y="685800"/>
            <a:ext cx="6096000" cy="3429000"/>
          </a:xfrm>
        </p:spPr>
      </p:sp>
      <p:sp>
        <p:nvSpPr>
          <p:cNvPr id="3" name="Rectangle 2"/>
          <p:cNvSpPr>
            <a:spLocks noGrp="1"/>
          </p:cNvSpPr>
          <p:nvPr>
            <p:ph type="body" idx="1"/>
          </p:nvPr>
        </p:nvSpPr>
        <p:spPr/>
        <p:txBody>
          <a:bodyPr/>
          <a:lstStyle>
            <a:extLst/>
          </a:lstStyle>
          <a:p>
            <a:endParaRPr lang="en-US"/>
          </a:p>
        </p:txBody>
      </p:sp>
      <p:sp>
        <p:nvSpPr>
          <p:cNvPr id="4" name="Rectangle 3"/>
          <p:cNvSpPr>
            <a:spLocks noGrp="1"/>
          </p:cNvSpPr>
          <p:nvPr>
            <p:ph type="sldNum" sz="quarter" idx="10"/>
          </p:nvPr>
        </p:nvSpPr>
        <p:spPr/>
        <p:txBody>
          <a:bodyPr/>
          <a:lstStyle>
            <a:extLst/>
          </a:lstStyle>
          <a:p>
            <a:fld id="{CA5D3BF3-D352-46FC-8343-31F56E6730EA}" type="slidenum">
              <a:rPr lang="en-US" smtClean="0"/>
              <a:pPr/>
              <a:t>1</a:t>
            </a:fld>
            <a:endParaRPr lang="en-US"/>
          </a:p>
        </p:txBody>
      </p:sp>
    </p:spTree>
    <p:extLst>
      <p:ext uri="{BB962C8B-B14F-4D97-AF65-F5344CB8AC3E}">
        <p14:creationId xmlns:p14="http://schemas.microsoft.com/office/powerpoint/2010/main" val="42896282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If you use a stack stored pointer to allocate some memory and permit the pointer to go out of scope without first freeing the allocated memory you will</a:t>
            </a:r>
            <a:r>
              <a:rPr lang="en-GB" sz="1200" kern="1200" baseline="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have orphaned a section of memory (i.e. you have no means of accessing it).</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For example:</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void foo()</a:t>
            </a:r>
          </a:p>
          <a:p>
            <a:r>
              <a:rPr lang="en-GB" sz="1200" kern="1200" dirty="0" smtClean="0">
                <a:solidFill>
                  <a:schemeClr val="tx1"/>
                </a:solidFill>
                <a:effectLst/>
                <a:latin typeface="+mn-lt"/>
                <a:ea typeface="+mn-ea"/>
                <a:cs typeface="+mn-cs"/>
              </a:rPr>
              <a:t>{</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a:t>
            </a:r>
            <a:r>
              <a:rPr lang="en-GB" sz="1200" kern="1200" dirty="0" err="1" smtClean="0">
                <a:solidFill>
                  <a:schemeClr val="tx1"/>
                </a:solidFill>
                <a:effectLst/>
                <a:latin typeface="+mn-lt"/>
                <a:ea typeface="+mn-ea"/>
                <a:cs typeface="+mn-cs"/>
              </a:rPr>
              <a:t>val</a:t>
            </a:r>
            <a:r>
              <a:rPr lang="en-GB" sz="1200" kern="1200" dirty="0" smtClean="0">
                <a:solidFill>
                  <a:schemeClr val="tx1"/>
                </a:solidFill>
                <a:effectLst/>
                <a:latin typeface="+mn-lt"/>
                <a:ea typeface="+mn-ea"/>
                <a:cs typeface="+mn-cs"/>
              </a:rPr>
              <a:t> =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 Pointer returned but not assigned, orphaned memory</a:t>
            </a:r>
            <a:br>
              <a:rPr lang="en-GB" sz="1200" kern="1200" dirty="0" smtClean="0">
                <a:solidFill>
                  <a:schemeClr val="tx1"/>
                </a:solidFill>
                <a:effectLst/>
                <a:latin typeface="+mn-lt"/>
                <a:ea typeface="+mn-ea"/>
                <a:cs typeface="+mn-cs"/>
              </a:rPr>
            </a:br>
            <a:r>
              <a:rPr lang="en-GB" sz="1200" kern="1200" dirty="0" smtClean="0">
                <a:solidFill>
                  <a:schemeClr val="tx1"/>
                </a:solidFill>
                <a:effectLst/>
                <a:latin typeface="+mn-lt"/>
                <a:ea typeface="+mn-ea"/>
                <a:cs typeface="+mn-cs"/>
              </a:rPr>
              <a:t>} // </a:t>
            </a:r>
            <a:r>
              <a:rPr lang="en-GB" sz="1200" kern="1200" dirty="0" err="1" smtClean="0">
                <a:solidFill>
                  <a:schemeClr val="tx1"/>
                </a:solidFill>
                <a:effectLst/>
                <a:latin typeface="+mn-lt"/>
                <a:ea typeface="+mn-ea"/>
                <a:cs typeface="+mn-cs"/>
              </a:rPr>
              <a:t>val</a:t>
            </a:r>
            <a:r>
              <a:rPr lang="en-GB" sz="1200" kern="1200" dirty="0" smtClean="0">
                <a:solidFill>
                  <a:schemeClr val="tx1"/>
                </a:solidFill>
                <a:effectLst/>
                <a:latin typeface="+mn-lt"/>
                <a:ea typeface="+mn-ea"/>
                <a:cs typeface="+mn-cs"/>
              </a:rPr>
              <a:t> variable removed from stack, orphaned memory</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11</a:t>
            </a:fld>
            <a:endParaRPr lang="en-US"/>
          </a:p>
        </p:txBody>
      </p:sp>
    </p:spTree>
    <p:extLst>
      <p:ext uri="{BB962C8B-B14F-4D97-AF65-F5344CB8AC3E}">
        <p14:creationId xmlns:p14="http://schemas.microsoft.com/office/powerpoint/2010/main" val="2260767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delete will release any memory allocated and associated with a particular memory address. Once deleted the pointer becomes a dangling pointer (i.e. pointing to unallocated memory). If several pointers refer to same allocated data item, then great care must be taken to ensure all pointers are not used whenever the data item is freed. Dangling pointers can also arise if a function returns a pointer to a value temporarily stored on the stack within the function.</a:t>
            </a:r>
          </a:p>
          <a:p>
            <a:r>
              <a:rPr lang="en-GB" sz="1200" kern="1200" dirty="0" smtClean="0">
                <a:solidFill>
                  <a:schemeClr val="tx1"/>
                </a:solidFill>
                <a:effectLst/>
                <a:latin typeface="+mn-lt"/>
                <a:ea typeface="+mn-ea"/>
                <a:cs typeface="+mn-cs"/>
              </a:rPr>
              <a:t> </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foo()</a:t>
            </a:r>
          </a:p>
          <a:p>
            <a:r>
              <a:rPr lang="en-GB" sz="1200" kern="1200" dirty="0" smtClean="0">
                <a:solidFill>
                  <a:schemeClr val="tx1"/>
                </a:solidFill>
                <a:effectLst/>
                <a:latin typeface="+mn-lt"/>
                <a:ea typeface="+mn-ea"/>
                <a:cs typeface="+mn-cs"/>
              </a:rPr>
              <a:t>{</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a:t>
            </a:r>
            <a:r>
              <a:rPr lang="en-GB" sz="1200" kern="1200" dirty="0" err="1" smtClean="0">
                <a:solidFill>
                  <a:schemeClr val="tx1"/>
                </a:solidFill>
                <a:effectLst/>
                <a:latin typeface="+mn-lt"/>
                <a:ea typeface="+mn-ea"/>
                <a:cs typeface="+mn-cs"/>
              </a:rPr>
              <a:t>val</a:t>
            </a:r>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 Work out result</a:t>
            </a:r>
          </a:p>
          <a:p>
            <a:r>
              <a:rPr lang="en-GB" sz="1200" kern="1200" dirty="0" smtClean="0">
                <a:solidFill>
                  <a:schemeClr val="tx1"/>
                </a:solidFill>
                <a:effectLst/>
                <a:latin typeface="+mn-lt"/>
                <a:ea typeface="+mn-ea"/>
                <a:cs typeface="+mn-cs"/>
              </a:rPr>
              <a:t>return &amp;</a:t>
            </a:r>
            <a:r>
              <a:rPr lang="en-GB" sz="1200" kern="1200" dirty="0" err="1" smtClean="0">
                <a:solidFill>
                  <a:schemeClr val="tx1"/>
                </a:solidFill>
                <a:effectLst/>
                <a:latin typeface="+mn-lt"/>
                <a:ea typeface="+mn-ea"/>
                <a:cs typeface="+mn-cs"/>
              </a:rPr>
              <a:t>val</a:t>
            </a:r>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 </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a:t>
            </a:r>
            <a:r>
              <a:rPr lang="en-GB" sz="1200" kern="1200" dirty="0" err="1" smtClean="0">
                <a:solidFill>
                  <a:schemeClr val="tx1"/>
                </a:solidFill>
                <a:effectLst/>
                <a:latin typeface="+mn-lt"/>
                <a:ea typeface="+mn-ea"/>
                <a:cs typeface="+mn-cs"/>
              </a:rPr>
              <a:t>val</a:t>
            </a:r>
            <a:r>
              <a:rPr lang="en-GB" sz="1200" kern="1200" dirty="0" smtClean="0">
                <a:solidFill>
                  <a:schemeClr val="tx1"/>
                </a:solidFill>
                <a:effectLst/>
                <a:latin typeface="+mn-lt"/>
                <a:ea typeface="+mn-ea"/>
                <a:cs typeface="+mn-cs"/>
              </a:rPr>
              <a:t> = foo();</a:t>
            </a:r>
          </a:p>
          <a:p>
            <a:r>
              <a:rPr lang="en-GB" sz="1200" kern="1200" dirty="0" err="1" smtClean="0">
                <a:solidFill>
                  <a:schemeClr val="tx1"/>
                </a:solidFill>
                <a:effectLst/>
                <a:latin typeface="+mn-lt"/>
                <a:ea typeface="+mn-ea"/>
                <a:cs typeface="+mn-cs"/>
              </a:rPr>
              <a:t>otherFunction</a:t>
            </a:r>
            <a:r>
              <a:rPr lang="en-GB" sz="1200" kern="1200" dirty="0" smtClean="0">
                <a:solidFill>
                  <a:schemeClr val="tx1"/>
                </a:solidFill>
                <a:effectLst/>
                <a:latin typeface="+mn-lt"/>
                <a:ea typeface="+mn-ea"/>
                <a:cs typeface="+mn-cs"/>
              </a:rPr>
              <a:t>(); // Stack memory likely rearranged</a:t>
            </a:r>
          </a:p>
          <a:p>
            <a:r>
              <a:rPr lang="en-GB" sz="1200" kern="1200" dirty="0" err="1" smtClean="0">
                <a:solidFill>
                  <a:schemeClr val="tx1"/>
                </a:solidFill>
                <a:effectLst/>
                <a:latin typeface="+mn-lt"/>
                <a:ea typeface="+mn-ea"/>
                <a:cs typeface="+mn-cs"/>
              </a:rPr>
              <a:t>std</a:t>
            </a:r>
            <a:r>
              <a:rPr lang="en-GB" sz="1200" kern="1200" dirty="0" smtClean="0">
                <a:solidFill>
                  <a:schemeClr val="tx1"/>
                </a:solidFill>
                <a:effectLst/>
                <a:latin typeface="+mn-lt"/>
                <a:ea typeface="+mn-ea"/>
                <a:cs typeface="+mn-cs"/>
              </a:rPr>
              <a:t>::</a:t>
            </a:r>
            <a:r>
              <a:rPr lang="en-GB" sz="1200" kern="1200" dirty="0" err="1" smtClean="0">
                <a:solidFill>
                  <a:schemeClr val="tx1"/>
                </a:solidFill>
                <a:effectLst/>
                <a:latin typeface="+mn-lt"/>
                <a:ea typeface="+mn-ea"/>
                <a:cs typeface="+mn-cs"/>
              </a:rPr>
              <a:t>cout</a:t>
            </a:r>
            <a:r>
              <a:rPr lang="en-GB" sz="1200" kern="1200" dirty="0" smtClean="0">
                <a:solidFill>
                  <a:schemeClr val="tx1"/>
                </a:solidFill>
                <a:effectLst/>
                <a:latin typeface="+mn-lt"/>
                <a:ea typeface="+mn-ea"/>
                <a:cs typeface="+mn-cs"/>
              </a:rPr>
              <a:t> &lt;&lt; *</a:t>
            </a:r>
            <a:r>
              <a:rPr lang="en-GB" sz="1200" kern="1200" dirty="0" err="1" smtClean="0">
                <a:solidFill>
                  <a:schemeClr val="tx1"/>
                </a:solidFill>
                <a:effectLst/>
                <a:latin typeface="+mn-lt"/>
                <a:ea typeface="+mn-ea"/>
                <a:cs typeface="+mn-cs"/>
              </a:rPr>
              <a:t>val</a:t>
            </a:r>
            <a:r>
              <a:rPr lang="en-GB" sz="1200" kern="1200" dirty="0" smtClean="0">
                <a:solidFill>
                  <a:schemeClr val="tx1"/>
                </a:solidFill>
                <a:effectLst/>
                <a:latin typeface="+mn-lt"/>
                <a:ea typeface="+mn-ea"/>
                <a:cs typeface="+mn-cs"/>
              </a:rPr>
              <a:t>; // Probably completed different value</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12</a:t>
            </a:fld>
            <a:endParaRPr lang="en-US"/>
          </a:p>
        </p:txBody>
      </p:sp>
    </p:spTree>
    <p:extLst>
      <p:ext uri="{BB962C8B-B14F-4D97-AF65-F5344CB8AC3E}">
        <p14:creationId xmlns:p14="http://schemas.microsoft.com/office/powerpoint/2010/main" val="2260767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Using </a:t>
            </a:r>
            <a:r>
              <a:rPr lang="en-GB" sz="1200" b="1" kern="1200" dirty="0" smtClean="0">
                <a:solidFill>
                  <a:schemeClr val="tx1"/>
                </a:solidFill>
                <a:effectLst/>
                <a:latin typeface="+mn-lt"/>
                <a:ea typeface="+mn-ea"/>
                <a:cs typeface="+mn-cs"/>
              </a:rPr>
              <a:t>new </a:t>
            </a:r>
            <a:r>
              <a:rPr lang="en-GB" sz="1200" kern="1200" dirty="0" smtClean="0">
                <a:solidFill>
                  <a:schemeClr val="tx1"/>
                </a:solidFill>
                <a:effectLst/>
                <a:latin typeface="+mn-lt"/>
                <a:ea typeface="+mn-ea"/>
                <a:cs typeface="+mn-cs"/>
              </a:rPr>
              <a:t>to Create Dynamic Arrays</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new is typically not used to create single items of data, such as an int. Instead it is more useful to allocate larger chunks of data (such as arrays, structures, etc.).</a:t>
            </a:r>
          </a:p>
          <a:p>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static binding occurs when an array is allocated during compile time. For this to occur, the size of the array must be known (or calculable) to the compiler. If the size of the array cannot be determined during compilation (e.g. depends on user input) then dynamic binding is needed (e.g. array created at runtime using new).</a:t>
            </a:r>
          </a:p>
          <a:p>
            <a:endParaRPr lang="en-GB"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14</a:t>
            </a:fld>
            <a:endParaRPr lang="en-US"/>
          </a:p>
        </p:txBody>
      </p:sp>
    </p:spTree>
    <p:extLst>
      <p:ext uri="{BB962C8B-B14F-4D97-AF65-F5344CB8AC3E}">
        <p14:creationId xmlns:p14="http://schemas.microsoft.com/office/powerpoint/2010/main" val="36188231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The general form for allocating and assigning memory as an array is:</a:t>
            </a:r>
          </a:p>
          <a:p>
            <a:endParaRPr lang="en-GB" sz="1200" kern="1200" dirty="0" smtClean="0">
              <a:solidFill>
                <a:schemeClr val="tx1"/>
              </a:solidFill>
              <a:effectLst/>
              <a:latin typeface="+mn-lt"/>
              <a:ea typeface="+mn-ea"/>
              <a:cs typeface="+mn-cs"/>
            </a:endParaRPr>
          </a:p>
          <a:p>
            <a:r>
              <a:rPr lang="en-GB" sz="1200" kern="1200" dirty="0" err="1" smtClean="0">
                <a:solidFill>
                  <a:schemeClr val="tx1"/>
                </a:solidFill>
                <a:effectLst/>
                <a:latin typeface="+mn-lt"/>
                <a:ea typeface="+mn-ea"/>
                <a:cs typeface="+mn-cs"/>
              </a:rPr>
              <a:t>type_name</a:t>
            </a:r>
            <a:r>
              <a:rPr lang="en-GB" sz="1200" kern="1200" dirty="0" smtClean="0">
                <a:solidFill>
                  <a:schemeClr val="tx1"/>
                </a:solidFill>
                <a:effectLst/>
                <a:latin typeface="+mn-lt"/>
                <a:ea typeface="+mn-ea"/>
                <a:cs typeface="+mn-cs"/>
              </a:rPr>
              <a:t> * </a:t>
            </a:r>
            <a:r>
              <a:rPr lang="en-GB" sz="1200" kern="1200" dirty="0" err="1" smtClean="0">
                <a:solidFill>
                  <a:schemeClr val="tx1"/>
                </a:solidFill>
                <a:effectLst/>
                <a:latin typeface="+mn-lt"/>
                <a:ea typeface="+mn-ea"/>
                <a:cs typeface="+mn-cs"/>
              </a:rPr>
              <a:t>pointer_name</a:t>
            </a:r>
            <a:r>
              <a:rPr lang="en-GB" sz="1200" kern="1200" dirty="0" smtClean="0">
                <a:solidFill>
                  <a:schemeClr val="tx1"/>
                </a:solidFill>
                <a:effectLst/>
                <a:latin typeface="+mn-lt"/>
                <a:ea typeface="+mn-ea"/>
                <a:cs typeface="+mn-cs"/>
              </a:rPr>
              <a:t> = new </a:t>
            </a:r>
            <a:r>
              <a:rPr lang="en-GB" sz="1200" kern="1200" dirty="0" err="1" smtClean="0">
                <a:solidFill>
                  <a:schemeClr val="tx1"/>
                </a:solidFill>
                <a:effectLst/>
                <a:latin typeface="+mn-lt"/>
                <a:ea typeface="+mn-ea"/>
                <a:cs typeface="+mn-cs"/>
              </a:rPr>
              <a:t>type_name</a:t>
            </a:r>
            <a:r>
              <a:rPr lang="en-GB" sz="1200" kern="1200" dirty="0" smtClean="0">
                <a:solidFill>
                  <a:schemeClr val="tx1"/>
                </a:solidFill>
                <a:effectLst/>
                <a:latin typeface="+mn-lt"/>
                <a:ea typeface="+mn-ea"/>
                <a:cs typeface="+mn-cs"/>
              </a:rPr>
              <a:t> [</a:t>
            </a:r>
            <a:r>
              <a:rPr lang="en-GB" sz="1200" kern="1200" dirty="0" err="1" smtClean="0">
                <a:solidFill>
                  <a:schemeClr val="tx1"/>
                </a:solidFill>
                <a:effectLst/>
                <a:latin typeface="+mn-lt"/>
                <a:ea typeface="+mn-ea"/>
                <a:cs typeface="+mn-cs"/>
              </a:rPr>
              <a:t>num_elements</a:t>
            </a:r>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For example the following creates an array of 5 integers at runtime</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*data =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[5];</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new returns a pointer to the address of the first element in the array.</a:t>
            </a:r>
          </a:p>
          <a:p>
            <a:endParaRPr lang="en-GB"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15</a:t>
            </a:fld>
            <a:endParaRPr lang="en-US"/>
          </a:p>
        </p:txBody>
      </p:sp>
    </p:spTree>
    <p:extLst>
      <p:ext uri="{BB962C8B-B14F-4D97-AF65-F5344CB8AC3E}">
        <p14:creationId xmlns:p14="http://schemas.microsoft.com/office/powerpoint/2010/main" val="36188231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Of course, you should release any allocated arrays whenever they are no longer needed.</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However, a different syntax is required to release an array, namely:</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delete [] </a:t>
            </a:r>
            <a:r>
              <a:rPr lang="en-GB" sz="1200" kern="1200" dirty="0" err="1" smtClean="0">
                <a:solidFill>
                  <a:schemeClr val="tx1"/>
                </a:solidFill>
                <a:effectLst/>
                <a:latin typeface="+mn-lt"/>
                <a:ea typeface="+mn-ea"/>
                <a:cs typeface="+mn-cs"/>
              </a:rPr>
              <a:t>ptrArray</a:t>
            </a:r>
            <a:r>
              <a:rPr lang="en-GB" sz="1200" kern="1200" dirty="0" smtClean="0">
                <a:solidFill>
                  <a:schemeClr val="tx1"/>
                </a:solidFill>
                <a:effectLst/>
                <a:latin typeface="+mn-lt"/>
                <a:ea typeface="+mn-ea"/>
                <a:cs typeface="+mn-cs"/>
              </a:rPr>
              <a:t>; // free a dynamic array</a:t>
            </a:r>
          </a:p>
          <a:p>
            <a:r>
              <a:rPr lang="en-GB" sz="1200" kern="1200" dirty="0" smtClean="0">
                <a:solidFill>
                  <a:schemeClr val="tx1"/>
                </a:solidFill>
                <a:effectLst/>
                <a:latin typeface="+mn-lt"/>
                <a:ea typeface="+mn-ea"/>
                <a:cs typeface="+mn-cs"/>
              </a:rPr>
              <a:t>Note: brackets are between delete and the pointer</a:t>
            </a:r>
          </a:p>
          <a:p>
            <a:r>
              <a:rPr lang="en-GB" sz="1200" kern="1200" dirty="0" smtClean="0">
                <a:solidFill>
                  <a:schemeClr val="tx1"/>
                </a:solidFill>
                <a:effectLst/>
                <a:latin typeface="+mn-lt"/>
                <a:ea typeface="+mn-ea"/>
                <a:cs typeface="+mn-cs"/>
              </a:rPr>
              <a:t>The brackets instructs that the entire array should be released – not just the element being pointed to.</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Aside: Source of bugs </a:t>
            </a:r>
          </a:p>
          <a:p>
            <a:r>
              <a:rPr lang="en-GB" sz="1200" kern="1200" dirty="0" smtClean="0">
                <a:solidFill>
                  <a:schemeClr val="tx1"/>
                </a:solidFill>
                <a:effectLst/>
                <a:latin typeface="+mn-lt"/>
                <a:ea typeface="+mn-ea"/>
                <a:cs typeface="+mn-cs"/>
              </a:rPr>
              <a:t> </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a:t>
            </a:r>
            <a:r>
              <a:rPr lang="en-GB" sz="1200" kern="1200" dirty="0" err="1" smtClean="0">
                <a:solidFill>
                  <a:schemeClr val="tx1"/>
                </a:solidFill>
                <a:effectLst/>
                <a:latin typeface="+mn-lt"/>
                <a:ea typeface="+mn-ea"/>
                <a:cs typeface="+mn-cs"/>
              </a:rPr>
              <a:t>ptrData</a:t>
            </a:r>
            <a:r>
              <a:rPr lang="en-GB" sz="1200" kern="1200" dirty="0" smtClean="0">
                <a:solidFill>
                  <a:schemeClr val="tx1"/>
                </a:solidFill>
                <a:effectLst/>
                <a:latin typeface="+mn-lt"/>
                <a:ea typeface="+mn-ea"/>
                <a:cs typeface="+mn-cs"/>
              </a:rPr>
              <a:t> =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delete </a:t>
            </a:r>
            <a:r>
              <a:rPr lang="en-GB" sz="1200" kern="1200" dirty="0" err="1" smtClean="0">
                <a:solidFill>
                  <a:schemeClr val="tx1"/>
                </a:solidFill>
                <a:effectLst/>
                <a:latin typeface="+mn-lt"/>
                <a:ea typeface="+mn-ea"/>
                <a:cs typeface="+mn-cs"/>
              </a:rPr>
              <a:t>ptrData</a:t>
            </a:r>
            <a:r>
              <a:rPr lang="en-GB" sz="1200" kern="1200" dirty="0" smtClean="0">
                <a:solidFill>
                  <a:schemeClr val="tx1"/>
                </a:solidFill>
                <a:effectLst/>
                <a:latin typeface="+mn-lt"/>
                <a:ea typeface="+mn-ea"/>
                <a:cs typeface="+mn-cs"/>
              </a:rPr>
              <a:t>; // Compiles – will run – will only free first element (likely orphaned memory)</a:t>
            </a:r>
          </a:p>
          <a:p>
            <a:r>
              <a:rPr lang="en-GB" sz="1200" kern="1200" dirty="0" smtClean="0">
                <a:solidFill>
                  <a:schemeClr val="tx1"/>
                </a:solidFill>
                <a:effectLst/>
                <a:latin typeface="+mn-lt"/>
                <a:ea typeface="+mn-ea"/>
                <a:cs typeface="+mn-cs"/>
              </a:rPr>
              <a:t>delete [] </a:t>
            </a:r>
            <a:r>
              <a:rPr lang="en-GB" sz="1200" kern="1200" dirty="0" err="1" smtClean="0">
                <a:solidFill>
                  <a:schemeClr val="tx1"/>
                </a:solidFill>
                <a:effectLst/>
                <a:latin typeface="+mn-lt"/>
                <a:ea typeface="+mn-ea"/>
                <a:cs typeface="+mn-cs"/>
              </a:rPr>
              <a:t>ptrDate</a:t>
            </a:r>
            <a:r>
              <a:rPr lang="en-GB" sz="1200" kern="1200" dirty="0" smtClean="0">
                <a:solidFill>
                  <a:schemeClr val="tx1"/>
                </a:solidFill>
                <a:effectLst/>
                <a:latin typeface="+mn-lt"/>
                <a:ea typeface="+mn-ea"/>
                <a:cs typeface="+mn-cs"/>
              </a:rPr>
              <a:t>; // Correct – delete the entire array</a:t>
            </a:r>
          </a:p>
          <a:p>
            <a:endParaRPr lang="en-GB"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16</a:t>
            </a:fld>
            <a:endParaRPr lang="en-US"/>
          </a:p>
        </p:txBody>
      </p:sp>
    </p:spTree>
    <p:extLst>
      <p:ext uri="{BB962C8B-B14F-4D97-AF65-F5344CB8AC3E}">
        <p14:creationId xmlns:p14="http://schemas.microsoft.com/office/powerpoint/2010/main" val="36188231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Given the duality between arrays and pointers the most simple way to access the elements is to just use the pointer as if it were an array name. </a:t>
            </a:r>
          </a:p>
          <a:p>
            <a:endParaRPr lang="en-GB" dirty="0" smtClean="0"/>
          </a:p>
          <a:p>
            <a:r>
              <a:rPr lang="en-GB" dirty="0" err="1" smtClean="0"/>
              <a:t>int</a:t>
            </a:r>
            <a:r>
              <a:rPr lang="en-GB" dirty="0" smtClean="0"/>
              <a:t> *data = new </a:t>
            </a:r>
            <a:r>
              <a:rPr lang="en-GB" dirty="0" err="1" smtClean="0"/>
              <a:t>int</a:t>
            </a:r>
            <a:r>
              <a:rPr lang="en-GB" dirty="0" smtClean="0"/>
              <a:t>[100];</a:t>
            </a:r>
          </a:p>
          <a:p>
            <a:r>
              <a:rPr lang="en-GB" dirty="0" smtClean="0"/>
              <a:t>data[3] = </a:t>
            </a:r>
            <a:r>
              <a:rPr lang="en-GB" dirty="0" err="1" smtClean="0"/>
              <a:t>someVal</a:t>
            </a:r>
            <a:r>
              <a:rPr lang="en-GB" dirty="0" smtClean="0"/>
              <a:t>; // Use it as you would a statically </a:t>
            </a:r>
            <a:r>
              <a:rPr lang="en-GB" dirty="0" err="1" smtClean="0"/>
              <a:t>binded</a:t>
            </a:r>
            <a:r>
              <a:rPr lang="en-GB" dirty="0" smtClean="0"/>
              <a:t> array</a:t>
            </a:r>
          </a:p>
          <a:p>
            <a:endParaRPr lang="en-GB"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17</a:t>
            </a:fld>
            <a:endParaRPr lang="en-US"/>
          </a:p>
        </p:txBody>
      </p:sp>
    </p:spTree>
    <p:extLst>
      <p:ext uri="{BB962C8B-B14F-4D97-AF65-F5344CB8AC3E}">
        <p14:creationId xmlns:p14="http://schemas.microsoft.com/office/powerpoint/2010/main" val="3618823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Allocating Memory with </a:t>
            </a:r>
            <a:r>
              <a:rPr lang="en-GB" sz="1200" b="1" kern="1200" dirty="0" smtClean="0">
                <a:solidFill>
                  <a:schemeClr val="tx1"/>
                </a:solidFill>
                <a:effectLst/>
                <a:latin typeface="+mn-lt"/>
                <a:ea typeface="+mn-ea"/>
                <a:cs typeface="+mn-cs"/>
              </a:rPr>
              <a:t>new</a:t>
            </a:r>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The free store (or heap) is </a:t>
            </a:r>
            <a:r>
              <a:rPr lang="en-GB" sz="1200" i="1" kern="1200" dirty="0" smtClean="0">
                <a:solidFill>
                  <a:schemeClr val="tx1"/>
                </a:solidFill>
                <a:effectLst/>
                <a:latin typeface="+mn-lt"/>
                <a:ea typeface="+mn-ea"/>
                <a:cs typeface="+mn-cs"/>
              </a:rPr>
              <a:t>a region of memory assigned to each program</a:t>
            </a:r>
            <a:r>
              <a:rPr lang="en-GB" sz="1200" kern="1200" dirty="0" smtClean="0">
                <a:solidFill>
                  <a:schemeClr val="tx1"/>
                </a:solidFill>
                <a:effectLst/>
                <a:latin typeface="+mn-lt"/>
                <a:ea typeface="+mn-ea"/>
                <a:cs typeface="+mn-cs"/>
              </a:rPr>
              <a:t> </a:t>
            </a:r>
            <a:r>
              <a:rPr lang="en-GB" sz="1200" i="1" kern="1200" dirty="0" smtClean="0">
                <a:solidFill>
                  <a:schemeClr val="tx1"/>
                </a:solidFill>
                <a:effectLst/>
                <a:latin typeface="+mn-lt"/>
                <a:ea typeface="+mn-ea"/>
                <a:cs typeface="+mn-cs"/>
              </a:rPr>
              <a:t>for holding dynamically allocated objects</a:t>
            </a:r>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The new keyword can be used to reserve some of the memory within the free store for a specified data type. The new keyword returns a pointer to the address of the allocated memory. The pointer provides the means manipulate the otherwise unnamed memory</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Whenever the dynamically created data item is no longer needed it can be returned to the free store by using the delete operator to release the memory.</a:t>
            </a:r>
          </a:p>
          <a:p>
            <a:r>
              <a:rPr lang="en-GB" sz="1200" kern="1200" dirty="0" smtClean="0">
                <a:solidFill>
                  <a:schemeClr val="tx1"/>
                </a:solidFill>
                <a:effectLst/>
                <a:latin typeface="+mn-lt"/>
                <a:ea typeface="+mn-ea"/>
                <a:cs typeface="+mn-cs"/>
              </a:rPr>
              <a:t> </a:t>
            </a:r>
          </a:p>
          <a:p>
            <a:endParaRPr lang="en-GB"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3</a:t>
            </a:fld>
            <a:endParaRPr lang="en-US"/>
          </a:p>
        </p:txBody>
      </p:sp>
    </p:spTree>
    <p:extLst>
      <p:ext uri="{BB962C8B-B14F-4D97-AF65-F5344CB8AC3E}">
        <p14:creationId xmlns:p14="http://schemas.microsoft.com/office/powerpoint/2010/main" val="1454643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The general form of dynamically allocating a specified data type is as follows:</a:t>
            </a:r>
          </a:p>
          <a:p>
            <a:r>
              <a:rPr lang="en-GB" sz="1200" kern="1200" dirty="0" smtClean="0">
                <a:solidFill>
                  <a:schemeClr val="tx1"/>
                </a:solidFill>
                <a:effectLst/>
                <a:latin typeface="+mn-lt"/>
                <a:ea typeface="+mn-ea"/>
                <a:cs typeface="+mn-cs"/>
              </a:rPr>
              <a:t> </a:t>
            </a:r>
          </a:p>
          <a:p>
            <a:r>
              <a:rPr lang="en-GB" sz="1200" kern="1200" dirty="0" err="1" smtClean="0">
                <a:solidFill>
                  <a:schemeClr val="tx1"/>
                </a:solidFill>
                <a:effectLst/>
                <a:latin typeface="+mn-lt"/>
                <a:ea typeface="+mn-ea"/>
                <a:cs typeface="+mn-cs"/>
              </a:rPr>
              <a:t>typeName</a:t>
            </a:r>
            <a:r>
              <a:rPr lang="en-GB" sz="1200" kern="1200" dirty="0" smtClean="0">
                <a:solidFill>
                  <a:schemeClr val="tx1"/>
                </a:solidFill>
                <a:effectLst/>
                <a:latin typeface="+mn-lt"/>
                <a:ea typeface="+mn-ea"/>
                <a:cs typeface="+mn-cs"/>
              </a:rPr>
              <a:t> *</a:t>
            </a:r>
            <a:r>
              <a:rPr lang="en-GB" sz="1200" kern="1200" dirty="0" err="1" smtClean="0">
                <a:solidFill>
                  <a:schemeClr val="tx1"/>
                </a:solidFill>
                <a:effectLst/>
                <a:latin typeface="+mn-lt"/>
                <a:ea typeface="+mn-ea"/>
                <a:cs typeface="+mn-cs"/>
              </a:rPr>
              <a:t>pointer_name</a:t>
            </a:r>
            <a:r>
              <a:rPr lang="en-GB" sz="1200" kern="1200" dirty="0" smtClean="0">
                <a:solidFill>
                  <a:schemeClr val="tx1"/>
                </a:solidFill>
                <a:effectLst/>
                <a:latin typeface="+mn-lt"/>
                <a:ea typeface="+mn-ea"/>
                <a:cs typeface="+mn-cs"/>
              </a:rPr>
              <a:t> = new </a:t>
            </a:r>
            <a:r>
              <a:rPr lang="en-GB" sz="1200" kern="1200" dirty="0" err="1" smtClean="0">
                <a:solidFill>
                  <a:schemeClr val="tx1"/>
                </a:solidFill>
                <a:effectLst/>
                <a:latin typeface="+mn-lt"/>
                <a:ea typeface="+mn-ea"/>
                <a:cs typeface="+mn-cs"/>
              </a:rPr>
              <a:t>typeName</a:t>
            </a:r>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The new operator uses the specified type to determine out how many bytes of memory to reserve. </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For example the following will allocate some data on the heap.</a:t>
            </a:r>
          </a:p>
          <a:p>
            <a:r>
              <a:rPr lang="en-GB" sz="1200" kern="1200" dirty="0" smtClean="0">
                <a:solidFill>
                  <a:schemeClr val="tx1"/>
                </a:solidFill>
                <a:effectLst/>
                <a:latin typeface="+mn-lt"/>
                <a:ea typeface="+mn-ea"/>
                <a:cs typeface="+mn-cs"/>
              </a:rPr>
              <a:t> </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a:t>
            </a:r>
            <a:r>
              <a:rPr lang="en-GB" sz="1200" kern="1200" dirty="0" err="1" smtClean="0">
                <a:solidFill>
                  <a:schemeClr val="tx1"/>
                </a:solidFill>
                <a:effectLst/>
                <a:latin typeface="+mn-lt"/>
                <a:ea typeface="+mn-ea"/>
                <a:cs typeface="+mn-cs"/>
              </a:rPr>
              <a:t>ptrInt</a:t>
            </a:r>
            <a:r>
              <a:rPr lang="en-GB" sz="1200" kern="1200" dirty="0" smtClean="0">
                <a:solidFill>
                  <a:schemeClr val="tx1"/>
                </a:solidFill>
                <a:effectLst/>
                <a:latin typeface="+mn-lt"/>
                <a:ea typeface="+mn-ea"/>
                <a:cs typeface="+mn-cs"/>
              </a:rPr>
              <a:t> =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 Allocate a new </a:t>
            </a:r>
            <a:r>
              <a:rPr lang="en-GB" sz="1200" kern="1200" dirty="0" err="1" smtClean="0">
                <a:solidFill>
                  <a:schemeClr val="tx1"/>
                </a:solidFill>
                <a:effectLst/>
                <a:latin typeface="+mn-lt"/>
                <a:ea typeface="+mn-ea"/>
                <a:cs typeface="+mn-cs"/>
              </a:rPr>
              <a:t>int</a:t>
            </a:r>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double *</a:t>
            </a:r>
            <a:r>
              <a:rPr lang="en-GB" sz="1200" kern="1200" dirty="0" err="1" smtClean="0">
                <a:solidFill>
                  <a:schemeClr val="tx1"/>
                </a:solidFill>
                <a:effectLst/>
                <a:latin typeface="+mn-lt"/>
                <a:ea typeface="+mn-ea"/>
                <a:cs typeface="+mn-cs"/>
              </a:rPr>
              <a:t>ptrDouble</a:t>
            </a:r>
            <a:r>
              <a:rPr lang="en-GB" sz="1200" kern="1200" dirty="0" smtClean="0">
                <a:solidFill>
                  <a:schemeClr val="tx1"/>
                </a:solidFill>
                <a:effectLst/>
                <a:latin typeface="+mn-lt"/>
                <a:ea typeface="+mn-ea"/>
                <a:cs typeface="+mn-cs"/>
              </a:rPr>
              <a:t> = new double(12.45); // Allocate + initialize</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Aside: If there is insufficient free space to allocate the specified data item then an exception is thrown.</a:t>
            </a:r>
          </a:p>
          <a:p>
            <a:endParaRPr lang="en-GB"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4</a:t>
            </a:fld>
            <a:endParaRPr lang="en-US"/>
          </a:p>
        </p:txBody>
      </p:sp>
    </p:spTree>
    <p:extLst>
      <p:ext uri="{BB962C8B-B14F-4D97-AF65-F5344CB8AC3E}">
        <p14:creationId xmlns:p14="http://schemas.microsoft.com/office/powerpoint/2010/main" val="1454643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Freeing Memory with </a:t>
            </a:r>
            <a:r>
              <a:rPr lang="en-GB" sz="1200" b="1" kern="1200" dirty="0" smtClean="0">
                <a:solidFill>
                  <a:schemeClr val="tx1"/>
                </a:solidFill>
                <a:effectLst/>
                <a:latin typeface="+mn-lt"/>
                <a:ea typeface="+mn-ea"/>
                <a:cs typeface="+mn-cs"/>
              </a:rPr>
              <a:t>delete</a:t>
            </a:r>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The delete keyword returns memory to the free store so that it can be reused to allocate other data.</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delete is followed by a pointer to the block of memory (originally allocated by new) that is to be freed, e.g.</a:t>
            </a:r>
          </a:p>
          <a:p>
            <a:r>
              <a:rPr lang="en-GB" sz="1200" kern="1200" dirty="0" smtClean="0">
                <a:solidFill>
                  <a:schemeClr val="tx1"/>
                </a:solidFill>
                <a:effectLst/>
                <a:latin typeface="+mn-lt"/>
                <a:ea typeface="+mn-ea"/>
                <a:cs typeface="+mn-cs"/>
              </a:rPr>
              <a:t> </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 </a:t>
            </a:r>
            <a:r>
              <a:rPr lang="en-GB" sz="1200" kern="1200" dirty="0" err="1" smtClean="0">
                <a:solidFill>
                  <a:schemeClr val="tx1"/>
                </a:solidFill>
                <a:effectLst/>
                <a:latin typeface="+mn-lt"/>
                <a:ea typeface="+mn-ea"/>
                <a:cs typeface="+mn-cs"/>
              </a:rPr>
              <a:t>ps</a:t>
            </a:r>
            <a:r>
              <a:rPr lang="en-GB" sz="1200" kern="1200" dirty="0" smtClean="0">
                <a:solidFill>
                  <a:schemeClr val="tx1"/>
                </a:solidFill>
                <a:effectLst/>
                <a:latin typeface="+mn-lt"/>
                <a:ea typeface="+mn-ea"/>
                <a:cs typeface="+mn-cs"/>
              </a:rPr>
              <a:t> =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 allocate memory with new</a:t>
            </a:r>
          </a:p>
          <a:p>
            <a:r>
              <a:rPr lang="en-GB" sz="1200" kern="1200" dirty="0" smtClean="0">
                <a:solidFill>
                  <a:schemeClr val="tx1"/>
                </a:solidFill>
                <a:effectLst/>
                <a:latin typeface="+mn-lt"/>
                <a:ea typeface="+mn-ea"/>
                <a:cs typeface="+mn-cs"/>
              </a:rPr>
              <a:t>. . . // use the memory</a:t>
            </a:r>
          </a:p>
          <a:p>
            <a:r>
              <a:rPr lang="en-GB" sz="1200" kern="1200" dirty="0" smtClean="0">
                <a:solidFill>
                  <a:schemeClr val="tx1"/>
                </a:solidFill>
                <a:effectLst/>
                <a:latin typeface="+mn-lt"/>
                <a:ea typeface="+mn-ea"/>
                <a:cs typeface="+mn-cs"/>
              </a:rPr>
              <a:t>delete </a:t>
            </a:r>
            <a:r>
              <a:rPr lang="en-GB" sz="1200" kern="1200" dirty="0" err="1" smtClean="0">
                <a:solidFill>
                  <a:schemeClr val="tx1"/>
                </a:solidFill>
                <a:effectLst/>
                <a:latin typeface="+mn-lt"/>
                <a:ea typeface="+mn-ea"/>
                <a:cs typeface="+mn-cs"/>
              </a:rPr>
              <a:t>ps</a:t>
            </a:r>
            <a:r>
              <a:rPr lang="en-GB" sz="1200" kern="1200" dirty="0" smtClean="0">
                <a:solidFill>
                  <a:schemeClr val="tx1"/>
                </a:solidFill>
                <a:effectLst/>
                <a:latin typeface="+mn-lt"/>
                <a:ea typeface="+mn-ea"/>
                <a:cs typeface="+mn-cs"/>
              </a:rPr>
              <a:t>; // free memory with delete when done</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Note: the pointer itself is not deleted, only that which is pointed to</a:t>
            </a:r>
          </a:p>
          <a:p>
            <a:endParaRPr lang="en-GB"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5</a:t>
            </a:fld>
            <a:endParaRPr lang="en-US"/>
          </a:p>
        </p:txBody>
      </p:sp>
    </p:spTree>
    <p:extLst>
      <p:ext uri="{BB962C8B-B14F-4D97-AF65-F5344CB8AC3E}">
        <p14:creationId xmlns:p14="http://schemas.microsoft.com/office/powerpoint/2010/main" val="1454643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Freeing Memory with </a:t>
            </a:r>
            <a:r>
              <a:rPr lang="en-GB" sz="1200" b="1" kern="1200" dirty="0" smtClean="0">
                <a:solidFill>
                  <a:schemeClr val="tx1"/>
                </a:solidFill>
                <a:effectLst/>
                <a:latin typeface="+mn-lt"/>
                <a:ea typeface="+mn-ea"/>
                <a:cs typeface="+mn-cs"/>
              </a:rPr>
              <a:t>delete</a:t>
            </a:r>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The delete keyword returns memory to the free store so that it can be reused to allocate other data.</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delete is followed by a pointer to the block of memory (originally allocated by new) that is to be freed, e.g.</a:t>
            </a:r>
          </a:p>
          <a:p>
            <a:r>
              <a:rPr lang="en-GB" sz="1200" kern="1200" dirty="0" smtClean="0">
                <a:solidFill>
                  <a:schemeClr val="tx1"/>
                </a:solidFill>
                <a:effectLst/>
                <a:latin typeface="+mn-lt"/>
                <a:ea typeface="+mn-ea"/>
                <a:cs typeface="+mn-cs"/>
              </a:rPr>
              <a:t> </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 </a:t>
            </a:r>
            <a:r>
              <a:rPr lang="en-GB" sz="1200" kern="1200" dirty="0" err="1" smtClean="0">
                <a:solidFill>
                  <a:schemeClr val="tx1"/>
                </a:solidFill>
                <a:effectLst/>
                <a:latin typeface="+mn-lt"/>
                <a:ea typeface="+mn-ea"/>
                <a:cs typeface="+mn-cs"/>
              </a:rPr>
              <a:t>ps</a:t>
            </a:r>
            <a:r>
              <a:rPr lang="en-GB" sz="1200" kern="1200" dirty="0" smtClean="0">
                <a:solidFill>
                  <a:schemeClr val="tx1"/>
                </a:solidFill>
                <a:effectLst/>
                <a:latin typeface="+mn-lt"/>
                <a:ea typeface="+mn-ea"/>
                <a:cs typeface="+mn-cs"/>
              </a:rPr>
              <a:t> =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 allocate memory with new</a:t>
            </a:r>
          </a:p>
          <a:p>
            <a:r>
              <a:rPr lang="en-GB" sz="1200" kern="1200" dirty="0" smtClean="0">
                <a:solidFill>
                  <a:schemeClr val="tx1"/>
                </a:solidFill>
                <a:effectLst/>
                <a:latin typeface="+mn-lt"/>
                <a:ea typeface="+mn-ea"/>
                <a:cs typeface="+mn-cs"/>
              </a:rPr>
              <a:t>. . . // use the memory</a:t>
            </a:r>
          </a:p>
          <a:p>
            <a:r>
              <a:rPr lang="en-GB" sz="1200" kern="1200" dirty="0" smtClean="0">
                <a:solidFill>
                  <a:schemeClr val="tx1"/>
                </a:solidFill>
                <a:effectLst/>
                <a:latin typeface="+mn-lt"/>
                <a:ea typeface="+mn-ea"/>
                <a:cs typeface="+mn-cs"/>
              </a:rPr>
              <a:t>delete </a:t>
            </a:r>
            <a:r>
              <a:rPr lang="en-GB" sz="1200" kern="1200" dirty="0" err="1" smtClean="0">
                <a:solidFill>
                  <a:schemeClr val="tx1"/>
                </a:solidFill>
                <a:effectLst/>
                <a:latin typeface="+mn-lt"/>
                <a:ea typeface="+mn-ea"/>
                <a:cs typeface="+mn-cs"/>
              </a:rPr>
              <a:t>ps</a:t>
            </a:r>
            <a:r>
              <a:rPr lang="en-GB" sz="1200" kern="1200" dirty="0" smtClean="0">
                <a:solidFill>
                  <a:schemeClr val="tx1"/>
                </a:solidFill>
                <a:effectLst/>
                <a:latin typeface="+mn-lt"/>
                <a:ea typeface="+mn-ea"/>
                <a:cs typeface="+mn-cs"/>
              </a:rPr>
              <a:t>; // free memory with delete when done</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Note: the pointer itself is not deleted, only that which is pointed to</a:t>
            </a:r>
          </a:p>
          <a:p>
            <a:endParaRPr lang="en-GB"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6</a:t>
            </a:fld>
            <a:endParaRPr lang="en-US"/>
          </a:p>
        </p:txBody>
      </p:sp>
    </p:spTree>
    <p:extLst>
      <p:ext uri="{BB962C8B-B14F-4D97-AF65-F5344CB8AC3E}">
        <p14:creationId xmlns:p14="http://schemas.microsoft.com/office/powerpoint/2010/main" val="1454643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A5D3BF3-D352-46FC-8343-31F56E6730EA}" type="slidenum">
              <a:rPr lang="en-US" smtClean="0"/>
              <a:pPr/>
              <a:t>7</a:t>
            </a:fld>
            <a:endParaRPr lang="en-US"/>
          </a:p>
        </p:txBody>
      </p:sp>
    </p:spTree>
    <p:extLst>
      <p:ext uri="{BB962C8B-B14F-4D97-AF65-F5344CB8AC3E}">
        <p14:creationId xmlns:p14="http://schemas.microsoft.com/office/powerpoint/2010/main" val="1878955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smtClean="0">
                <a:solidFill>
                  <a:schemeClr val="tx1">
                    <a:lumMod val="85000"/>
                    <a:lumOff val="15000"/>
                  </a:schemeClr>
                </a:solidFill>
                <a:latin typeface="Calibri" pitchFamily="34" charset="0"/>
              </a:rPr>
              <a:t>A good way of understanding dynamic memory is by visualising that happens whenever new data is allocated.</a:t>
            </a:r>
          </a:p>
          <a:p>
            <a:endParaRPr lang="en-GB" sz="800" dirty="0" smtClean="0">
              <a:solidFill>
                <a:schemeClr val="tx1">
                  <a:lumMod val="85000"/>
                  <a:lumOff val="15000"/>
                </a:schemeClr>
              </a:solidFill>
              <a:latin typeface="Calibri" pitchFamily="34" charset="0"/>
            </a:endParaRPr>
          </a:p>
          <a:p>
            <a:r>
              <a:rPr lang="en-GB" sz="1200" dirty="0" smtClean="0">
                <a:solidFill>
                  <a:schemeClr val="tx1">
                    <a:lumMod val="85000"/>
                    <a:lumOff val="15000"/>
                  </a:schemeClr>
                </a:solidFill>
                <a:latin typeface="Calibri" pitchFamily="34" charset="0"/>
              </a:rPr>
              <a:t>Assume a chunk of memory is represented as a block with an associated label for the corresponding variable name. The data inside the box displays the value stored in memory.</a:t>
            </a:r>
          </a:p>
        </p:txBody>
      </p:sp>
      <p:sp>
        <p:nvSpPr>
          <p:cNvPr id="4" name="Slide Number Placeholder 3"/>
          <p:cNvSpPr>
            <a:spLocks noGrp="1"/>
          </p:cNvSpPr>
          <p:nvPr>
            <p:ph type="sldNum" sz="quarter" idx="10"/>
          </p:nvPr>
        </p:nvSpPr>
        <p:spPr/>
        <p:txBody>
          <a:bodyPr/>
          <a:lstStyle/>
          <a:p>
            <a:fld id="{CA5D3BF3-D352-46FC-8343-31F56E6730EA}" type="slidenum">
              <a:rPr lang="en-US" smtClean="0"/>
              <a:pPr/>
              <a:t>8</a:t>
            </a:fld>
            <a:endParaRPr lang="en-US"/>
          </a:p>
        </p:txBody>
      </p:sp>
    </p:spTree>
    <p:extLst>
      <p:ext uri="{BB962C8B-B14F-4D97-AF65-F5344CB8AC3E}">
        <p14:creationId xmlns:p14="http://schemas.microsoft.com/office/powerpoint/2010/main" val="22607678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Given the following:</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void foo()</a:t>
            </a:r>
          </a:p>
          <a:p>
            <a:r>
              <a:rPr lang="en-GB" sz="1200" kern="1200" dirty="0" smtClean="0">
                <a:solidFill>
                  <a:schemeClr val="tx1"/>
                </a:solidFill>
                <a:effectLst/>
                <a:latin typeface="+mn-lt"/>
                <a:ea typeface="+mn-ea"/>
                <a:cs typeface="+mn-cs"/>
              </a:rPr>
              <a:t>{</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a:t>
            </a:r>
            <a:r>
              <a:rPr lang="en-GB" sz="1200" kern="1200" dirty="0" err="1" smtClean="0">
                <a:solidFill>
                  <a:schemeClr val="tx1"/>
                </a:solidFill>
                <a:effectLst/>
                <a:latin typeface="+mn-lt"/>
                <a:ea typeface="+mn-ea"/>
                <a:cs typeface="+mn-cs"/>
              </a:rPr>
              <a:t>ptrInt</a:t>
            </a:r>
            <a:r>
              <a:rPr lang="en-GB" sz="1200" kern="1200" dirty="0" smtClean="0">
                <a:solidFill>
                  <a:schemeClr val="tx1"/>
                </a:solidFill>
                <a:effectLst/>
                <a:latin typeface="+mn-lt"/>
                <a:ea typeface="+mn-ea"/>
                <a:cs typeface="+mn-cs"/>
              </a:rPr>
              <a:t> =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a:t>
            </a:r>
            <a:br>
              <a:rPr lang="en-GB" sz="1200" kern="1200" dirty="0" smtClean="0">
                <a:solidFill>
                  <a:schemeClr val="tx1"/>
                </a:solidFill>
                <a:effectLst/>
                <a:latin typeface="+mn-lt"/>
                <a:ea typeface="+mn-ea"/>
                <a:cs typeface="+mn-cs"/>
              </a:rPr>
            </a:br>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The instantiation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a:t>
            </a:r>
            <a:r>
              <a:rPr lang="en-GB" sz="1200" kern="1200" dirty="0" err="1" smtClean="0">
                <a:solidFill>
                  <a:schemeClr val="tx1"/>
                </a:solidFill>
                <a:effectLst/>
                <a:latin typeface="+mn-lt"/>
                <a:ea typeface="+mn-ea"/>
                <a:cs typeface="+mn-cs"/>
              </a:rPr>
              <a:t>ptrInt</a:t>
            </a:r>
            <a:r>
              <a:rPr lang="en-GB" sz="1200" kern="1200" dirty="0" smtClean="0">
                <a:solidFill>
                  <a:schemeClr val="tx1"/>
                </a:solidFill>
                <a:effectLst/>
                <a:latin typeface="+mn-lt"/>
                <a:ea typeface="+mn-ea"/>
                <a:cs typeface="+mn-cs"/>
              </a:rPr>
              <a:t> will cause the variable </a:t>
            </a:r>
            <a:r>
              <a:rPr lang="en-GB" sz="1200" kern="1200" dirty="0" err="1" smtClean="0">
                <a:solidFill>
                  <a:schemeClr val="tx1"/>
                </a:solidFill>
                <a:effectLst/>
                <a:latin typeface="+mn-lt"/>
                <a:ea typeface="+mn-ea"/>
                <a:cs typeface="+mn-cs"/>
              </a:rPr>
              <a:t>ptrInt</a:t>
            </a:r>
            <a:r>
              <a:rPr lang="en-GB" sz="1200" kern="1200" dirty="0" smtClean="0">
                <a:solidFill>
                  <a:schemeClr val="tx1"/>
                </a:solidFill>
                <a:effectLst/>
                <a:latin typeface="+mn-lt"/>
                <a:ea typeface="+mn-ea"/>
                <a:cs typeface="+mn-cs"/>
              </a:rPr>
              <a:t> to be created on the stack. The instantiation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will cause an integer sized block of memory to be allocated on the heap. The assignment (=) will define the pointer value with the address of the newly created memory.</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9</a:t>
            </a:fld>
            <a:endParaRPr lang="en-US"/>
          </a:p>
        </p:txBody>
      </p:sp>
    </p:spTree>
    <p:extLst>
      <p:ext uri="{BB962C8B-B14F-4D97-AF65-F5344CB8AC3E}">
        <p14:creationId xmlns:p14="http://schemas.microsoft.com/office/powerpoint/2010/main" val="22607678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Consider the following:</a:t>
            </a:r>
          </a:p>
          <a:p>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void foo()</a:t>
            </a:r>
          </a:p>
          <a:p>
            <a:r>
              <a:rPr lang="en-GB" sz="1200" kern="1200" dirty="0" smtClean="0">
                <a:solidFill>
                  <a:schemeClr val="tx1"/>
                </a:solidFill>
                <a:effectLst/>
                <a:latin typeface="+mn-lt"/>
                <a:ea typeface="+mn-ea"/>
                <a:cs typeface="+mn-cs"/>
              </a:rPr>
              <a:t>{</a:t>
            </a:r>
          </a:p>
          <a:p>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**index =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*index =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a:t>
            </a:r>
            <a:br>
              <a:rPr lang="en-GB" sz="1200" kern="1200" dirty="0" smtClean="0">
                <a:solidFill>
                  <a:schemeClr val="tx1"/>
                </a:solidFill>
                <a:effectLst/>
                <a:latin typeface="+mn-lt"/>
                <a:ea typeface="+mn-ea"/>
                <a:cs typeface="+mn-cs"/>
              </a:rPr>
            </a:br>
            <a:r>
              <a:rPr lang="en-GB" sz="1200" kern="1200" dirty="0" smtClean="0">
                <a:solidFill>
                  <a:schemeClr val="tx1"/>
                </a:solidFill>
                <a:effectLst/>
                <a:latin typeface="+mn-lt"/>
                <a:ea typeface="+mn-ea"/>
                <a:cs typeface="+mn-cs"/>
              </a:rPr>
              <a:t>}</a:t>
            </a:r>
          </a:p>
          <a:p>
            <a:r>
              <a:rPr lang="en-GB" sz="1200" kern="1200" dirty="0" smtClean="0">
                <a:solidFill>
                  <a:schemeClr val="tx1"/>
                </a:solidFill>
                <a:effectLst/>
                <a:latin typeface="+mn-lt"/>
                <a:ea typeface="+mn-ea"/>
                <a:cs typeface="+mn-cs"/>
              </a:rPr>
              <a:t> </a:t>
            </a:r>
          </a:p>
          <a:p>
            <a:r>
              <a:rPr lang="en-GB" sz="1200" kern="1200" dirty="0" smtClean="0">
                <a:solidFill>
                  <a:schemeClr val="tx1"/>
                </a:solidFill>
                <a:effectLst/>
                <a:latin typeface="+mn-lt"/>
                <a:ea typeface="+mn-ea"/>
                <a:cs typeface="+mn-cs"/>
              </a:rPr>
              <a:t>The integer pointer to which index points to is created on the heap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In turn, this pointer is assigned the address of another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 also created on the heap (new </a:t>
            </a:r>
            <a:r>
              <a:rPr lang="en-GB" sz="1200" kern="1200" dirty="0" err="1" smtClean="0">
                <a:solidFill>
                  <a:schemeClr val="tx1"/>
                </a:solidFill>
                <a:effectLst/>
                <a:latin typeface="+mn-lt"/>
                <a:ea typeface="+mn-ea"/>
                <a:cs typeface="+mn-cs"/>
              </a:rPr>
              <a:t>int</a:t>
            </a:r>
            <a:r>
              <a:rPr lang="en-GB" sz="1200" kern="1200" dirty="0" smtClean="0">
                <a:solidFill>
                  <a:schemeClr val="tx1"/>
                </a:solidFill>
                <a:effectLst/>
                <a:latin typeface="+mn-lt"/>
                <a:ea typeface="+mn-ea"/>
                <a:cs typeface="+mn-cs"/>
              </a:rPr>
              <a:t>).</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A5D3BF3-D352-46FC-8343-31F56E6730EA}" type="slidenum">
              <a:rPr lang="en-US" smtClean="0"/>
              <a:pPr/>
              <a:t>10</a:t>
            </a:fld>
            <a:endParaRPr lang="en-US"/>
          </a:p>
        </p:txBody>
      </p:sp>
    </p:spTree>
    <p:extLst>
      <p:ext uri="{BB962C8B-B14F-4D97-AF65-F5344CB8AC3E}">
        <p14:creationId xmlns:p14="http://schemas.microsoft.com/office/powerpoint/2010/main" val="2260767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Rectangle 10"/>
          <p:cNvSpPr/>
          <p:nvPr/>
        </p:nvSpPr>
        <p:spPr>
          <a:xfrm>
            <a:off x="0" y="2900190"/>
            <a:ext cx="9144000" cy="224331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0"/>
            <a:ext cx="9144000" cy="290019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1989233"/>
            <a:ext cx="9144000" cy="17145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0" y="1200150"/>
            <a:ext cx="9144000" cy="382905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473795" y="3789409"/>
            <a:ext cx="5637010" cy="66158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lgn="ctr"/>
            <a:fld id="{047E157E-8DCB-4F70-A0AF-5EB586A91DD4}" type="datetime1">
              <a:rPr lang="en-US" smtClean="0">
                <a:solidFill>
                  <a:srgbClr val="FFFFFF"/>
                </a:solidFill>
              </a:rPr>
              <a:pPr algn="ctr"/>
              <a:t>1/14/2015</a:t>
            </a:fld>
            <a:endParaRPr lang="en-US" sz="2000" dirty="0">
              <a:solidFill>
                <a:srgbClr val="FFFFFF"/>
              </a:solidFill>
            </a:endParaRPr>
          </a:p>
        </p:txBody>
      </p:sp>
      <p:sp>
        <p:nvSpPr>
          <p:cNvPr id="5" name="Footer Placeholder 4"/>
          <p:cNvSpPr>
            <a:spLocks noGrp="1"/>
          </p:cNvSpPr>
          <p:nvPr>
            <p:ph type="ftr" sz="quarter" idx="11"/>
          </p:nvPr>
        </p:nvSpPr>
        <p:spPr/>
        <p:txBody>
          <a:bodyPr/>
          <a:lstStyle/>
          <a:p>
            <a:pPr algn="r"/>
            <a:endParaRPr lang="en-US" dirty="0">
              <a:solidFill>
                <a:schemeClr val="tx2"/>
              </a:solidFill>
            </a:endParaRPr>
          </a:p>
        </p:txBody>
      </p:sp>
      <p:sp>
        <p:nvSpPr>
          <p:cNvPr id="6" name="Slide Number Placeholder 5"/>
          <p:cNvSpPr>
            <a:spLocks noGrp="1"/>
          </p:cNvSpPr>
          <p:nvPr>
            <p:ph type="sldNum" sz="quarter" idx="12"/>
          </p:nvPr>
        </p:nvSpPr>
        <p:spPr/>
        <p:txBody>
          <a:bodyPr/>
          <a:lstStyle/>
          <a:p>
            <a:fld id="{8F82E0A0-C266-4798-8C8F-B9F91E9DA37E}" type="slidenum">
              <a:rPr lang="en-US" smtClean="0">
                <a:solidFill>
                  <a:schemeClr val="tx2"/>
                </a:solidFill>
              </a:rPr>
              <a:pPr/>
              <a:t>‹#›</a:t>
            </a:fld>
            <a:endParaRPr lang="en-US" dirty="0">
              <a:solidFill>
                <a:schemeClr val="tx2"/>
              </a:solidFill>
            </a:endParaRPr>
          </a:p>
        </p:txBody>
      </p:sp>
      <p:sp>
        <p:nvSpPr>
          <p:cNvPr id="2" name="Title 1"/>
          <p:cNvSpPr>
            <a:spLocks noGrp="1"/>
          </p:cNvSpPr>
          <p:nvPr>
            <p:ph type="ctrTitle"/>
          </p:nvPr>
        </p:nvSpPr>
        <p:spPr>
          <a:xfrm>
            <a:off x="817582" y="2349218"/>
            <a:ext cx="7175351" cy="1344875"/>
          </a:xfrm>
          <a:effectLst/>
        </p:spPr>
        <p:txBody>
          <a:bodyPr>
            <a:noAutofit/>
          </a:bodyPr>
          <a:lstStyle>
            <a:lvl1pPr marL="640080" indent="-457200" algn="l">
              <a:defRPr sz="5400"/>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1905000" y="548639"/>
            <a:ext cx="6400800" cy="260604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4606EA6-EFEA-4C30-9264-4F9291A5780D}" type="datetime1">
              <a:rPr lang="en-US" smtClean="0"/>
              <a:pPr/>
              <a:t>1/14/2015</a:t>
            </a:fld>
            <a:endParaRPr lang="en-US" sz="1400" dirty="0">
              <a:solidFill>
                <a:schemeClr val="tx2"/>
              </a:solidFill>
            </a:endParaRPr>
          </a:p>
        </p:txBody>
      </p:sp>
      <p:sp>
        <p:nvSpPr>
          <p:cNvPr id="5" name="Footer Placeholder 4"/>
          <p:cNvSpPr>
            <a:spLocks noGrp="1"/>
          </p:cNvSpPr>
          <p:nvPr>
            <p:ph type="ftr" sz="quarter" idx="11"/>
          </p:nvPr>
        </p:nvSpPr>
        <p:spPr/>
        <p:txBody>
          <a:bodyPr/>
          <a:lstStyle/>
          <a:p>
            <a:pPr algn="r"/>
            <a:endParaRPr lang="en-US" sz="1400" dirty="0">
              <a:solidFill>
                <a:schemeClr val="tx2"/>
              </a:solidFill>
            </a:endParaRPr>
          </a:p>
        </p:txBody>
      </p:sp>
      <p:sp>
        <p:nvSpPr>
          <p:cNvPr id="6" name="Slide Number Placeholder 5"/>
          <p:cNvSpPr>
            <a:spLocks noGrp="1"/>
          </p:cNvSpPr>
          <p:nvPr>
            <p:ph type="sldNum" sz="quarter" idx="12"/>
          </p:nvPr>
        </p:nvSpPr>
        <p:spPr/>
        <p:txBody>
          <a:bodyPr/>
          <a:lstStyle/>
          <a:p>
            <a:pPr algn="ctr"/>
            <a:fld id="{8F82E0A0-C266-4798-8C8F-B9F91E9DA37E}" type="slidenum">
              <a:rPr lang="en-US" sz="1400" b="1" smtClean="0">
                <a:solidFill>
                  <a:srgbClr val="FFFFFF"/>
                </a:solidFill>
              </a:rPr>
              <a:pPr algn="ctr"/>
              <a:t>‹#›</a:t>
            </a:fld>
            <a:endParaRPr lang="en-US" sz="1400" b="1" dirty="0">
              <a:solidFill>
                <a:srgbClr val="FFFFFF"/>
              </a:solidFill>
            </a:endParaRPr>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53758" y="282388"/>
            <a:ext cx="2057400" cy="3928754"/>
          </a:xfrm>
          <a:effectLst/>
        </p:spPr>
        <p:txBody>
          <a:bodyPr vert="eaVert"/>
          <a:lstStyle>
            <a:lvl1pPr algn="l">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3324114" y="548640"/>
            <a:ext cx="4829287" cy="367104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606EA6-EFEA-4C30-9264-4F9291A5780D}" type="datetime1">
              <a:rPr lang="en-US" smtClean="0"/>
              <a:pPr/>
              <a:t>1/14/2015</a:t>
            </a:fld>
            <a:endParaRPr lang="en-US" sz="1400" dirty="0">
              <a:solidFill>
                <a:schemeClr val="tx2"/>
              </a:solidFill>
            </a:endParaRPr>
          </a:p>
        </p:txBody>
      </p:sp>
      <p:sp>
        <p:nvSpPr>
          <p:cNvPr id="5" name="Footer Placeholder 4"/>
          <p:cNvSpPr>
            <a:spLocks noGrp="1"/>
          </p:cNvSpPr>
          <p:nvPr>
            <p:ph type="ftr" sz="quarter" idx="11"/>
          </p:nvPr>
        </p:nvSpPr>
        <p:spPr/>
        <p:txBody>
          <a:bodyPr/>
          <a:lstStyle/>
          <a:p>
            <a:pPr algn="r"/>
            <a:endParaRPr lang="en-US" sz="1400" dirty="0">
              <a:solidFill>
                <a:schemeClr val="tx2"/>
              </a:solidFill>
            </a:endParaRPr>
          </a:p>
        </p:txBody>
      </p:sp>
      <p:sp>
        <p:nvSpPr>
          <p:cNvPr id="6" name="Slide Number Placeholder 5"/>
          <p:cNvSpPr>
            <a:spLocks noGrp="1"/>
          </p:cNvSpPr>
          <p:nvPr>
            <p:ph type="sldNum" sz="quarter" idx="12"/>
          </p:nvPr>
        </p:nvSpPr>
        <p:spPr/>
        <p:txBody>
          <a:bodyPr/>
          <a:lstStyle/>
          <a:p>
            <a:pPr algn="ctr"/>
            <a:fld id="{8F82E0A0-C266-4798-8C8F-B9F91E9DA37E}" type="slidenum">
              <a:rPr lang="en-US" sz="1400" b="1" smtClean="0">
                <a:solidFill>
                  <a:srgbClr val="FFFFFF"/>
                </a:solidFill>
              </a:rPr>
              <a:pPr algn="ctr"/>
              <a:t>‹#›</a:t>
            </a:fld>
            <a:endParaRPr lang="en-US" sz="1400" b="1" dirty="0">
              <a:solidFill>
                <a:srgbClr val="FFFFFF"/>
              </a:solidFill>
            </a:endParaRPr>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Dynamic Memory Allocation">
    <p:spTree>
      <p:nvGrpSpPr>
        <p:cNvPr id="1" name=""/>
        <p:cNvGrpSpPr/>
        <p:nvPr/>
      </p:nvGrpSpPr>
      <p:grpSpPr>
        <a:xfrm>
          <a:off x="0" y="0"/>
          <a:ext cx="0" cy="0"/>
          <a:chOff x="0" y="0"/>
          <a:chExt cx="0" cy="0"/>
        </a:xfrm>
      </p:grpSpPr>
      <p:sp>
        <p:nvSpPr>
          <p:cNvPr id="6" name="Rectangle 2"/>
          <p:cNvSpPr txBox="1">
            <a:spLocks/>
          </p:cNvSpPr>
          <p:nvPr userDrawn="1"/>
        </p:nvSpPr>
        <p:spPr>
          <a:xfrm>
            <a:off x="35496" y="51470"/>
            <a:ext cx="4896544" cy="576064"/>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cap="small" dirty="0" smtClean="0">
                <a:solidFill>
                  <a:schemeClr val="tx1">
                    <a:lumMod val="85000"/>
                    <a:lumOff val="15000"/>
                  </a:schemeClr>
                </a:solidFill>
                <a:latin typeface="Calibri" pitchFamily="34" charset="0"/>
              </a:rPr>
              <a:t>Dynamic Memory Allocation</a:t>
            </a:r>
            <a:endParaRPr lang="en-US" sz="2800" cap="small" dirty="0">
              <a:solidFill>
                <a:schemeClr val="tx1">
                  <a:lumMod val="85000"/>
                  <a:lumOff val="15000"/>
                </a:schemeClr>
              </a:solidFill>
              <a:latin typeface="Calibri" pitchFamily="34" charset="0"/>
            </a:endParaRPr>
          </a:p>
        </p:txBody>
      </p:sp>
      <p:pic>
        <p:nvPicPr>
          <p:cNvPr id="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421988" y="4371950"/>
            <a:ext cx="614508" cy="771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109951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Visualizing Memory">
    <p:spTree>
      <p:nvGrpSpPr>
        <p:cNvPr id="1" name=""/>
        <p:cNvGrpSpPr/>
        <p:nvPr/>
      </p:nvGrpSpPr>
      <p:grpSpPr>
        <a:xfrm>
          <a:off x="0" y="0"/>
          <a:ext cx="0" cy="0"/>
          <a:chOff x="0" y="0"/>
          <a:chExt cx="0" cy="0"/>
        </a:xfrm>
      </p:grpSpPr>
      <p:sp>
        <p:nvSpPr>
          <p:cNvPr id="6" name="Rectangle 2"/>
          <p:cNvSpPr txBox="1">
            <a:spLocks/>
          </p:cNvSpPr>
          <p:nvPr userDrawn="1"/>
        </p:nvSpPr>
        <p:spPr>
          <a:xfrm>
            <a:off x="35496" y="51470"/>
            <a:ext cx="4896544" cy="576064"/>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cap="small" dirty="0" smtClean="0">
                <a:solidFill>
                  <a:schemeClr val="tx1">
                    <a:lumMod val="85000"/>
                    <a:lumOff val="15000"/>
                  </a:schemeClr>
                </a:solidFill>
                <a:latin typeface="Calibri" pitchFamily="34" charset="0"/>
              </a:rPr>
              <a:t>Visualizing</a:t>
            </a:r>
            <a:r>
              <a:rPr lang="en-US" sz="2800" cap="small" baseline="0" dirty="0" smtClean="0">
                <a:solidFill>
                  <a:schemeClr val="tx1">
                    <a:lumMod val="85000"/>
                    <a:lumOff val="15000"/>
                  </a:schemeClr>
                </a:solidFill>
                <a:latin typeface="Calibri" pitchFamily="34" charset="0"/>
              </a:rPr>
              <a:t> Memory</a:t>
            </a:r>
            <a:endParaRPr lang="en-US" sz="2800" cap="small" dirty="0">
              <a:solidFill>
                <a:schemeClr val="tx1">
                  <a:lumMod val="85000"/>
                  <a:lumOff val="15000"/>
                </a:schemeClr>
              </a:solidFill>
              <a:latin typeface="Calibri" pitchFamily="34" charset="0"/>
            </a:endParaRPr>
          </a:p>
        </p:txBody>
      </p:sp>
      <p:pic>
        <p:nvPicPr>
          <p:cNvPr id="1026" name="Picture 2"/>
          <p:cNvPicPr>
            <a:picLocks noChangeAspect="1" noChangeArrowheads="1"/>
          </p:cNvPicPr>
          <p:nvPr userDrawn="1"/>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88424" y="4436131"/>
            <a:ext cx="652979" cy="638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2984280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Dynamic Arrays">
    <p:spTree>
      <p:nvGrpSpPr>
        <p:cNvPr id="1" name=""/>
        <p:cNvGrpSpPr/>
        <p:nvPr/>
      </p:nvGrpSpPr>
      <p:grpSpPr>
        <a:xfrm>
          <a:off x="0" y="0"/>
          <a:ext cx="0" cy="0"/>
          <a:chOff x="0" y="0"/>
          <a:chExt cx="0" cy="0"/>
        </a:xfrm>
      </p:grpSpPr>
      <p:sp>
        <p:nvSpPr>
          <p:cNvPr id="6" name="Rectangle 2"/>
          <p:cNvSpPr txBox="1">
            <a:spLocks/>
          </p:cNvSpPr>
          <p:nvPr userDrawn="1"/>
        </p:nvSpPr>
        <p:spPr>
          <a:xfrm>
            <a:off x="35496" y="51470"/>
            <a:ext cx="4896544" cy="576064"/>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cap="small" dirty="0" smtClean="0">
                <a:solidFill>
                  <a:schemeClr val="tx1">
                    <a:lumMod val="85000"/>
                    <a:lumOff val="15000"/>
                  </a:schemeClr>
                </a:solidFill>
                <a:latin typeface="Calibri" pitchFamily="34" charset="0"/>
              </a:rPr>
              <a:t>Dynamically Allocated Arrays</a:t>
            </a:r>
            <a:endParaRPr lang="en-US" sz="2800" cap="small" dirty="0">
              <a:solidFill>
                <a:schemeClr val="tx1">
                  <a:lumMod val="85000"/>
                  <a:lumOff val="15000"/>
                </a:schemeClr>
              </a:solidFill>
              <a:latin typeface="Calibri" pitchFamily="34" charset="0"/>
            </a:endParaRPr>
          </a:p>
        </p:txBody>
      </p:sp>
      <p:pic>
        <p:nvPicPr>
          <p:cNvPr id="2050"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316416" y="4299942"/>
            <a:ext cx="690439" cy="690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6729318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Garbage Collection">
    <p:spTree>
      <p:nvGrpSpPr>
        <p:cNvPr id="1" name=""/>
        <p:cNvGrpSpPr/>
        <p:nvPr/>
      </p:nvGrpSpPr>
      <p:grpSpPr>
        <a:xfrm>
          <a:off x="0" y="0"/>
          <a:ext cx="0" cy="0"/>
          <a:chOff x="0" y="0"/>
          <a:chExt cx="0" cy="0"/>
        </a:xfrm>
      </p:grpSpPr>
      <p:sp>
        <p:nvSpPr>
          <p:cNvPr id="6" name="Rectangle 2"/>
          <p:cNvSpPr txBox="1">
            <a:spLocks/>
          </p:cNvSpPr>
          <p:nvPr userDrawn="1"/>
        </p:nvSpPr>
        <p:spPr>
          <a:xfrm>
            <a:off x="35496" y="51470"/>
            <a:ext cx="4896544" cy="576064"/>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cap="small" dirty="0" smtClean="0">
                <a:solidFill>
                  <a:schemeClr val="tx1">
                    <a:lumMod val="85000"/>
                    <a:lumOff val="15000"/>
                  </a:schemeClr>
                </a:solidFill>
                <a:latin typeface="Calibri" pitchFamily="34" charset="0"/>
              </a:rPr>
              <a:t>Garbage Collection</a:t>
            </a:r>
            <a:endParaRPr lang="en-US" sz="2800" cap="small" dirty="0">
              <a:solidFill>
                <a:schemeClr val="tx1">
                  <a:lumMod val="85000"/>
                  <a:lumOff val="15000"/>
                </a:schemeClr>
              </a:solidFill>
              <a:latin typeface="Calibri" pitchFamily="34" charset="0"/>
            </a:endParaRPr>
          </a:p>
        </p:txBody>
      </p:sp>
    </p:spTree>
    <p:extLst>
      <p:ext uri="{BB962C8B-B14F-4D97-AF65-F5344CB8AC3E}">
        <p14:creationId xmlns:p14="http://schemas.microsoft.com/office/powerpoint/2010/main" val="386214598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4606EA6-EFEA-4C30-9264-4F9291A5780D}" type="datetime1">
              <a:rPr lang="en-US" smtClean="0"/>
              <a:pPr/>
              <a:t>1/14/2015</a:t>
            </a:fld>
            <a:endParaRPr lang="en-US" sz="1400" dirty="0">
              <a:solidFill>
                <a:schemeClr val="tx2"/>
              </a:solidFill>
            </a:endParaRPr>
          </a:p>
        </p:txBody>
      </p:sp>
      <p:sp>
        <p:nvSpPr>
          <p:cNvPr id="5" name="Footer Placeholder 4"/>
          <p:cNvSpPr>
            <a:spLocks noGrp="1"/>
          </p:cNvSpPr>
          <p:nvPr>
            <p:ph type="ftr" sz="quarter" idx="11"/>
          </p:nvPr>
        </p:nvSpPr>
        <p:spPr/>
        <p:txBody>
          <a:bodyPr/>
          <a:lstStyle/>
          <a:p>
            <a:pPr algn="r"/>
            <a:endParaRPr lang="en-US" sz="1400" dirty="0">
              <a:solidFill>
                <a:schemeClr val="tx2"/>
              </a:solidFill>
            </a:endParaRPr>
          </a:p>
        </p:txBody>
      </p:sp>
      <p:sp>
        <p:nvSpPr>
          <p:cNvPr id="6" name="Slide Number Placeholder 5"/>
          <p:cNvSpPr>
            <a:spLocks noGrp="1"/>
          </p:cNvSpPr>
          <p:nvPr>
            <p:ph type="sldNum" sz="quarter" idx="12"/>
          </p:nvPr>
        </p:nvSpPr>
        <p:spPr/>
        <p:txBody>
          <a:bodyPr/>
          <a:lstStyle/>
          <a:p>
            <a:pPr algn="ctr"/>
            <a:fld id="{8F82E0A0-C266-4798-8C8F-B9F91E9DA37E}" type="slidenum">
              <a:rPr lang="en-US" sz="1400" b="1" smtClean="0">
                <a:solidFill>
                  <a:srgbClr val="FFFFFF"/>
                </a:solidFill>
              </a:rPr>
              <a:pPr algn="ctr"/>
              <a:t>‹#›</a:t>
            </a:fld>
            <a:endParaRPr lang="en-US" sz="1400" b="1" dirty="0">
              <a:solidFill>
                <a:srgbClr val="FFFFFF"/>
              </a:solidFill>
            </a:endParaRPr>
          </a:p>
        </p:txBody>
      </p:sp>
      <p:sp>
        <p:nvSpPr>
          <p:cNvPr id="8" name="Title 7"/>
          <p:cNvSpPr>
            <a:spLocks noGrp="1"/>
          </p:cNvSpPr>
          <p:nvPr>
            <p:ph type="title"/>
          </p:nvPr>
        </p:nvSpPr>
        <p:spPr/>
        <p:txBody>
          <a:bodyPr/>
          <a:lstStyle/>
          <a:p>
            <a:r>
              <a:rPr lang="en-US" smtClean="0"/>
              <a:t>Click to edit Master title style</a:t>
            </a:r>
            <a:endParaRPr lang="en-US"/>
          </a:p>
        </p:txBody>
      </p:sp>
      <p:sp>
        <p:nvSpPr>
          <p:cNvPr id="10" name="Content Placeholder 9"/>
          <p:cNvSpPr>
            <a:spLocks noGrp="1"/>
          </p:cNvSpPr>
          <p:nvPr>
            <p:ph sz="quarter" idx="13"/>
          </p:nvPr>
        </p:nvSpPr>
        <p:spPr>
          <a:xfrm>
            <a:off x="1143000" y="548640"/>
            <a:ext cx="6400800" cy="26060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0" y="2900190"/>
            <a:ext cx="9144000" cy="224331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290019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1989233"/>
            <a:ext cx="9144000" cy="17145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200150"/>
            <a:ext cx="9144000" cy="382905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33195" y="1629486"/>
            <a:ext cx="5966666" cy="1817510"/>
          </a:xfrm>
          <a:effectLst/>
        </p:spPr>
        <p:txBody>
          <a:bodyPr anchor="b"/>
          <a:lstStyle>
            <a:lvl1pPr algn="r">
              <a:defRPr sz="4600" b="1"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2022438" y="3455633"/>
            <a:ext cx="5970494" cy="626595"/>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FCF9F07-3BC7-4570-B054-79111B0A380C}" type="datetime1">
              <a:rPr lang="en-US" smtClean="0"/>
              <a:pPr/>
              <a:t>1/14/2015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ctr"/>
            <a:fld id="{8F82E0A0-C266-4798-8C8F-B9F91E9DA37E}" type="slidenum">
              <a:rPr lang="en-US" sz="2400" b="1" smtClean="0">
                <a:solidFill>
                  <a:srgbClr val="FFFFFF"/>
                </a:solidFill>
              </a:rPr>
              <a:pPr algn="ctr"/>
              <a:t>‹#›</a:t>
            </a:fld>
            <a:endParaRPr lang="en-US" sz="2400" dirty="0">
              <a:solidFill>
                <a:srgbClr val="FFFFFF"/>
              </a:solidFill>
            </a:endParaRPr>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E4606EA6-EFEA-4C30-9264-4F9291A5780D}" type="datetime1">
              <a:rPr lang="en-US" smtClean="0"/>
              <a:pPr/>
              <a:t>1/14/2015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ctr"/>
            <a:fld id="{8F82E0A0-C266-4798-8C8F-B9F91E9DA37E}" type="slidenum">
              <a:rPr lang="en-US" sz="1400" b="1" smtClean="0">
                <a:solidFill>
                  <a:srgbClr val="FFFFFF"/>
                </a:solidFill>
              </a:rPr>
              <a:pPr algn="ctr"/>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
        <p:nvSpPr>
          <p:cNvPr id="9" name="Content Placeholder 8"/>
          <p:cNvSpPr>
            <a:spLocks noGrp="1"/>
          </p:cNvSpPr>
          <p:nvPr>
            <p:ph sz="quarter" idx="13"/>
          </p:nvPr>
        </p:nvSpPr>
        <p:spPr>
          <a:xfrm>
            <a:off x="1142999" y="548639"/>
            <a:ext cx="3346704" cy="26060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548640"/>
            <a:ext cx="3346704" cy="26060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43000" y="548640"/>
            <a:ext cx="3346704" cy="47982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6447" y="1050245"/>
            <a:ext cx="3346704" cy="20574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7302" y="548640"/>
            <a:ext cx="3346704" cy="47982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en-US" smtClean="0"/>
              <a:t>Click to edit Master text styles</a:t>
            </a:r>
          </a:p>
        </p:txBody>
      </p:sp>
      <p:sp>
        <p:nvSpPr>
          <p:cNvPr id="6" name="Content Placeholder 5"/>
          <p:cNvSpPr>
            <a:spLocks noGrp="1"/>
          </p:cNvSpPr>
          <p:nvPr>
            <p:ph sz="quarter" idx="4"/>
          </p:nvPr>
        </p:nvSpPr>
        <p:spPr>
          <a:xfrm>
            <a:off x="4645025" y="1049274"/>
            <a:ext cx="3346704" cy="20574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4606EA6-EFEA-4C30-9264-4F9291A5780D}" type="datetime1">
              <a:rPr lang="en-US" smtClean="0"/>
              <a:pPr/>
              <a:t>1/14/2015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lgn="ctr"/>
            <a:fld id="{8F82E0A0-C266-4798-8C8F-B9F91E9DA37E}" type="slidenum">
              <a:rPr lang="en-US" sz="1400" b="1" smtClean="0">
                <a:solidFill>
                  <a:srgbClr val="FFFFFF"/>
                </a:solidFill>
              </a:rPr>
              <a:pPr algn="ctr"/>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DFADB5D-B7A0-47E3-AD2D-B1A6F8614213}" type="datetime1">
              <a:rPr lang="en-US" smtClean="0"/>
              <a:pPr/>
              <a:t>1/14/2015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F7CB7D-F184-43C7-B6FD-03D728E1BBFF}" type="slidenum">
              <a:rPr lang="en-US" smtClean="0">
                <a:solidFill>
                  <a:srgbClr val="FFFFFF"/>
                </a:solidFill>
              </a:rPr>
              <a:pPr/>
              <a:t>‹#›</a:t>
            </a:fld>
            <a:endParaRPr lang="en-US" dirty="0">
              <a:solidFill>
                <a:srgbClr val="FFFFFF"/>
              </a:solidFill>
            </a:endParaRPr>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968126-03FC-49C0-B9B8-2B561CCC3D90}" type="datetime1">
              <a:rPr lang="en-US" smtClean="0"/>
              <a:pPr/>
              <a:t>1/14/2015</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3F7CB7D-F184-43C7-B6FD-03D728E1BBFF}" type="slidenum">
              <a:rPr lang="en-US" smtClean="0">
                <a:solidFill>
                  <a:schemeClr val="tx2"/>
                </a:solidFill>
              </a:rPr>
              <a:pPr/>
              <a:t>‹#›</a:t>
            </a:fld>
            <a:endParaRPr lang="en-US" dirty="0">
              <a:solidFill>
                <a:schemeClr val="tx2"/>
              </a:solidFill>
            </a:endParaRPr>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096" y="1657350"/>
            <a:ext cx="3636085" cy="943870"/>
          </a:xfrm>
          <a:effectLst/>
        </p:spPr>
        <p:txBody>
          <a:bodyPr anchor="b">
            <a:noAutofit/>
          </a:bodyPr>
          <a:lstStyle>
            <a:lvl1pPr marL="228600" indent="-228600" algn="l">
              <a:defRPr sz="2800" b="1">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4593516" y="548640"/>
            <a:ext cx="4017085" cy="3671048"/>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5765" y="2623351"/>
            <a:ext cx="3388660" cy="160463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9A8198-4617-485E-9585-4840B69DBBA6}" type="datetime1">
              <a:rPr lang="en-US" smtClean="0"/>
              <a:pPr/>
              <a:t>1/14/2015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F7CB7D-F184-43C7-B6FD-03D728E1BBFF}" type="slidenum">
              <a:rPr lang="en-US" smtClean="0">
                <a:solidFill>
                  <a:srgbClr val="FFFFFF"/>
                </a:solidFill>
              </a:rPr>
              <a:pPr/>
              <a:t>‹#›</a:t>
            </a:fld>
            <a:endParaRPr lang="en-US" dirty="0">
              <a:solidFill>
                <a:srgbClr val="FFFFFF"/>
              </a:solidFill>
            </a:endParaRPr>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2900190"/>
            <a:ext cx="9144000" cy="224331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0"/>
            <a:ext cx="9144000" cy="290019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1989233"/>
            <a:ext cx="9144000" cy="17145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0" y="1200150"/>
            <a:ext cx="9144000" cy="382905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75175" y="857250"/>
            <a:ext cx="4114800" cy="2345855"/>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77887" y="757865"/>
            <a:ext cx="3694114" cy="1622265"/>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4606EA6-EFEA-4C30-9264-4F9291A5780D}" type="datetime1">
              <a:rPr lang="en-US" smtClean="0"/>
              <a:pPr/>
              <a:t>1/14/2015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algn="ctr"/>
            <a:fld id="{8F82E0A0-C266-4798-8C8F-B9F91E9DA37E}" type="slidenum">
              <a:rPr lang="en-US" sz="2800" b="1" smtClean="0">
                <a:solidFill>
                  <a:srgbClr val="FFFFFF"/>
                </a:solidFill>
              </a:rPr>
              <a:pPr algn="ctr"/>
              <a:t>‹#›</a:t>
            </a:fld>
            <a:endParaRPr lang="en-US" sz="2800" dirty="0"/>
          </a:p>
        </p:txBody>
      </p:sp>
      <p:sp>
        <p:nvSpPr>
          <p:cNvPr id="2" name="Title 1"/>
          <p:cNvSpPr>
            <a:spLocks noGrp="1"/>
          </p:cNvSpPr>
          <p:nvPr>
            <p:ph type="title"/>
          </p:nvPr>
        </p:nvSpPr>
        <p:spPr>
          <a:xfrm>
            <a:off x="727268" y="3348316"/>
            <a:ext cx="6383538" cy="857250"/>
          </a:xfrm>
        </p:spPr>
        <p:txBody>
          <a:bodyPr anchor="b">
            <a:noAutofit/>
          </a:bodyPr>
          <a:lstStyle>
            <a:lvl1pPr algn="l">
              <a:defRPr sz="4600" b="1"/>
            </a:lvl1pPr>
          </a:lstStyle>
          <a:p>
            <a:r>
              <a:rPr lang="en-US" smtClean="0"/>
              <a:t>Click to edit Master title style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3829050"/>
            <a:ext cx="9144000" cy="131445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382905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826228"/>
            <a:ext cx="9144000" cy="17145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200150"/>
            <a:ext cx="9144000" cy="382905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793290" y="3279126"/>
            <a:ext cx="6512511" cy="857250"/>
          </a:xfrm>
          <a:prstGeom prst="rect">
            <a:avLst/>
          </a:prstGeom>
          <a:effectLst/>
        </p:spPr>
        <p:txBody>
          <a:bodyPr vert="horz" lIns="91440" tIns="45720" rIns="91440" bIns="45720"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549195"/>
            <a:ext cx="6400800" cy="260604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172200" y="4629150"/>
            <a:ext cx="2514600" cy="273844"/>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E4606EA6-EFEA-4C30-9264-4F9291A5780D}" type="datetime1">
              <a:rPr lang="en-US" smtClean="0"/>
              <a:pPr/>
              <a:t>1/14/2015</a:t>
            </a:fld>
            <a:endParaRPr lang="en-US" sz="1400" dirty="0">
              <a:solidFill>
                <a:schemeClr val="tx2"/>
              </a:solidFill>
            </a:endParaRPr>
          </a:p>
        </p:txBody>
      </p:sp>
      <p:sp>
        <p:nvSpPr>
          <p:cNvPr id="5" name="Footer Placeholder 4"/>
          <p:cNvSpPr>
            <a:spLocks noGrp="1"/>
          </p:cNvSpPr>
          <p:nvPr>
            <p:ph type="ftr" sz="quarter" idx="3"/>
          </p:nvPr>
        </p:nvSpPr>
        <p:spPr>
          <a:xfrm>
            <a:off x="457200" y="4629150"/>
            <a:ext cx="3352801" cy="273844"/>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pPr algn="r"/>
            <a:endParaRPr lang="en-US" sz="1400" dirty="0">
              <a:solidFill>
                <a:schemeClr val="tx2"/>
              </a:solidFill>
            </a:endParaRPr>
          </a:p>
        </p:txBody>
      </p:sp>
      <p:sp>
        <p:nvSpPr>
          <p:cNvPr id="6" name="Slide Number Placeholder 5"/>
          <p:cNvSpPr>
            <a:spLocks noGrp="1"/>
          </p:cNvSpPr>
          <p:nvPr>
            <p:ph type="sldNum" sz="quarter" idx="4"/>
          </p:nvPr>
        </p:nvSpPr>
        <p:spPr>
          <a:xfrm>
            <a:off x="3810000" y="4629150"/>
            <a:ext cx="1828800" cy="273844"/>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pPr algn="ctr"/>
            <a:fld id="{8F82E0A0-C266-4798-8C8F-B9F91E9DA37E}" type="slidenum">
              <a:rPr lang="en-US" sz="1400" b="1" smtClean="0">
                <a:solidFill>
                  <a:srgbClr val="FFFFFF"/>
                </a:solidFill>
              </a:rPr>
              <a:pPr algn="ctr"/>
              <a:t>‹#›</a:t>
            </a:fld>
            <a:endParaRPr lang="en-US" sz="1400" b="1" dirty="0">
              <a:solidFill>
                <a:srgbClr val="FFFFFF"/>
              </a:solidFill>
            </a:endParaRPr>
          </a:p>
        </p:txBody>
      </p:sp>
    </p:spTree>
  </p:cSld>
  <p:clrMap bg1="lt1" tx1="dk1" bg2="lt2" tx2="dk2" accent1="accent1" accent2="accent2" accent3="accent3" accent4="accent4" accent5="accent5" accent6="accent6" hlink="hlink" folHlink="folHlink"/>
  <p:sldLayoutIdLst>
    <p:sldLayoutId id="2147484680" r:id="rId1"/>
    <p:sldLayoutId id="2147484681" r:id="rId2"/>
    <p:sldLayoutId id="2147484682" r:id="rId3"/>
    <p:sldLayoutId id="2147484683" r:id="rId4"/>
    <p:sldLayoutId id="2147484684" r:id="rId5"/>
    <p:sldLayoutId id="2147484685" r:id="rId6"/>
    <p:sldLayoutId id="2147484686" r:id="rId7"/>
    <p:sldLayoutId id="2147484687" r:id="rId8"/>
    <p:sldLayoutId id="2147484688" r:id="rId9"/>
    <p:sldLayoutId id="2147484689" r:id="rId10"/>
    <p:sldLayoutId id="2147484690" r:id="rId11"/>
    <p:sldLayoutId id="2147484704" r:id="rId12"/>
    <p:sldLayoutId id="2147484705" r:id="rId13"/>
    <p:sldLayoutId id="2147484706" r:id="rId14"/>
    <p:sldLayoutId id="2147484707" r:id="rId15"/>
  </p:sldLayoutIdLst>
  <p:timing>
    <p:tnLst>
      <p:par>
        <p:cTn id="1" dur="indefinite" restart="never" nodeType="tmRoot"/>
      </p:par>
    </p:tnLst>
  </p:timing>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Grp="1"/>
          </p:cNvSpPr>
          <p:nvPr>
            <p:ph type="ctrTitle"/>
          </p:nvPr>
        </p:nvSpPr>
        <p:spPr>
          <a:xfrm>
            <a:off x="4788024" y="938843"/>
            <a:ext cx="4104456" cy="1344875"/>
          </a:xfrm>
        </p:spPr>
        <p:txBody>
          <a:bodyPr>
            <a:normAutofit fontScale="90000"/>
          </a:bodyPr>
          <a:lstStyle>
            <a:extLst/>
          </a:lstStyle>
          <a:p>
            <a:pPr marL="182880" indent="0" algn="ctr">
              <a:buNone/>
            </a:pPr>
            <a:r>
              <a:rPr lang="en-US" dirty="0" smtClean="0">
                <a:solidFill>
                  <a:schemeClr val="tx1"/>
                </a:solidFill>
                <a:effectLst/>
              </a:rPr>
              <a:t>Dynamic Memory </a:t>
            </a:r>
            <a:r>
              <a:rPr lang="en-US" dirty="0" smtClean="0">
                <a:solidFill>
                  <a:schemeClr val="tx1"/>
                </a:solidFill>
                <a:effectLst/>
              </a:rPr>
              <a:t>Allocation</a:t>
            </a:r>
            <a:br>
              <a:rPr lang="en-US" dirty="0" smtClean="0">
                <a:solidFill>
                  <a:schemeClr val="tx1"/>
                </a:solidFill>
                <a:effectLst/>
              </a:rPr>
            </a:br>
            <a:endParaRPr lang="en-US" dirty="0">
              <a:solidFill>
                <a:schemeClr val="tx1"/>
              </a:solidFill>
              <a:effectLst/>
            </a:endParaRPr>
          </a:p>
        </p:txBody>
      </p:sp>
      <p:pic>
        <p:nvPicPr>
          <p:cNvPr id="6" name="Picture 5" descr="C:\Resources\Docs\3. Education\Modules\CSC2021-22\Development\CSC2021 Module Title.png"/>
          <p:cNvPicPr/>
          <p:nvPr/>
        </p:nvPicPr>
        <p:blipFill>
          <a:blip r:embed="rId3">
            <a:extLst>
              <a:ext uri="{28A0092B-C50C-407E-A947-70E740481C1C}">
                <a14:useLocalDpi xmlns:a14="http://schemas.microsoft.com/office/drawing/2010/main" val="0"/>
              </a:ext>
            </a:extLst>
          </a:blip>
          <a:srcRect/>
          <a:stretch>
            <a:fillRect/>
          </a:stretch>
        </p:blipFill>
        <p:spPr bwMode="auto">
          <a:xfrm>
            <a:off x="323529" y="771552"/>
            <a:ext cx="4200635" cy="146793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7" name="Picture 6" descr="C:\Resources\Docs\3. Education\Modules\CSC2021-22\Development\CSC2022 Module Title.png"/>
          <p:cNvPicPr/>
          <p:nvPr/>
        </p:nvPicPr>
        <p:blipFill>
          <a:blip r:embed="rId4">
            <a:extLst>
              <a:ext uri="{28A0092B-C50C-407E-A947-70E740481C1C}">
                <a14:useLocalDpi xmlns:a14="http://schemas.microsoft.com/office/drawing/2010/main" val="0"/>
              </a:ext>
            </a:extLst>
          </a:blip>
          <a:srcRect/>
          <a:stretch>
            <a:fillRect/>
          </a:stretch>
        </p:blipFill>
        <p:spPr bwMode="auto">
          <a:xfrm>
            <a:off x="323529" y="2615981"/>
            <a:ext cx="4200635" cy="1467937"/>
          </a:xfrm>
          <a:prstGeom prst="round2DiagRect">
            <a:avLst>
              <a:gd name="adj1" fmla="val 0"/>
              <a:gd name="adj2" fmla="val 20924"/>
            </a:avLst>
          </a:prstGeom>
          <a:ln w="88900" cap="sq">
            <a:solidFill>
              <a:srgbClr val="FFFFFF"/>
            </a:solidFill>
            <a:miter lim="800000"/>
          </a:ln>
          <a:effectLst>
            <a:outerShdw blurRad="254000" algn="tl" rotWithShape="0">
              <a:srgbClr val="000000">
                <a:alpha val="43000"/>
              </a:srgbClr>
            </a:outerShdw>
          </a:effectLst>
        </p:spPr>
      </p:pic>
      <p:sp>
        <p:nvSpPr>
          <p:cNvPr id="5" name="TextBox 4"/>
          <p:cNvSpPr txBox="1"/>
          <p:nvPr/>
        </p:nvSpPr>
        <p:spPr>
          <a:xfrm>
            <a:off x="5220072" y="3151296"/>
            <a:ext cx="3600400" cy="1292662"/>
          </a:xfrm>
          <a:prstGeom prst="rect">
            <a:avLst/>
          </a:prstGeom>
          <a:noFill/>
        </p:spPr>
        <p:txBody>
          <a:bodyPr wrap="square" rtlCol="0">
            <a:spAutoFit/>
          </a:bodyPr>
          <a:lstStyle/>
          <a:p>
            <a:pPr algn="ctr"/>
            <a:endParaRPr lang="en-US" sz="2000" dirty="0"/>
          </a:p>
          <a:p>
            <a:pPr algn="ctr"/>
            <a:r>
              <a:rPr lang="en-US" sz="2000" b="1" dirty="0" smtClean="0"/>
              <a:t>Part </a:t>
            </a:r>
            <a:r>
              <a:rPr lang="en-US" sz="2000" b="1" dirty="0" smtClean="0"/>
              <a:t>1 </a:t>
            </a:r>
            <a:r>
              <a:rPr lang="en-US" sz="2000" b="1" dirty="0" smtClean="0"/>
              <a:t>– </a:t>
            </a:r>
            <a:r>
              <a:rPr lang="en-US" sz="2000" b="1" dirty="0" smtClean="0"/>
              <a:t>Introduction</a:t>
            </a:r>
            <a:endParaRPr lang="en-US" sz="2000" b="1" dirty="0"/>
          </a:p>
          <a:p>
            <a:pPr algn="r"/>
            <a:endParaRPr lang="en-GB" sz="2000" dirty="0">
              <a:solidFill>
                <a:schemeClr val="tx1">
                  <a:lumMod val="85000"/>
                  <a:lumOff val="15000"/>
                </a:schemeClr>
              </a:solidFill>
              <a:latin typeface="Calibri" pitchFamily="34" charset="0"/>
            </a:endParaRPr>
          </a:p>
          <a:p>
            <a:pPr algn="r"/>
            <a:endParaRPr lang="en-GB"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p:cNvSpPr/>
          <p:nvPr/>
        </p:nvSpPr>
        <p:spPr>
          <a:xfrm>
            <a:off x="6948264" y="1131590"/>
            <a:ext cx="1584176" cy="2880320"/>
          </a:xfrm>
          <a:prstGeom prst="roundRect">
            <a:avLst>
              <a:gd name="adj" fmla="val 6993"/>
            </a:avLst>
          </a:prstGeom>
          <a:solidFill>
            <a:schemeClr val="accent3">
              <a:lumMod val="20000"/>
              <a:lumOff val="8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15" name="Rounded Rectangle 14"/>
          <p:cNvSpPr/>
          <p:nvPr/>
        </p:nvSpPr>
        <p:spPr>
          <a:xfrm>
            <a:off x="4860032" y="1131590"/>
            <a:ext cx="1584176" cy="2880320"/>
          </a:xfrm>
          <a:prstGeom prst="roundRect">
            <a:avLst>
              <a:gd name="adj" fmla="val 6993"/>
            </a:avLst>
          </a:prstGeom>
          <a:solidFill>
            <a:schemeClr val="accent3">
              <a:lumMod val="40000"/>
              <a:lumOff val="6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2" name="TextBox 1"/>
          <p:cNvSpPr txBox="1"/>
          <p:nvPr/>
        </p:nvSpPr>
        <p:spPr>
          <a:xfrm>
            <a:off x="179512" y="627534"/>
            <a:ext cx="3960440" cy="3939540"/>
          </a:xfrm>
          <a:prstGeom prst="rect">
            <a:avLst/>
          </a:prstGeom>
          <a:noFill/>
        </p:spPr>
        <p:txBody>
          <a:bodyPr wrap="square" rtlCol="0">
            <a:spAutoFit/>
          </a:bodyPr>
          <a:lstStyle/>
          <a:p>
            <a:r>
              <a:rPr lang="en-GB" sz="2000" dirty="0" smtClean="0">
                <a:solidFill>
                  <a:schemeClr val="tx1">
                    <a:lumMod val="85000"/>
                    <a:lumOff val="15000"/>
                  </a:schemeClr>
                </a:solidFill>
                <a:latin typeface="Calibri" pitchFamily="34" charset="0"/>
              </a:rPr>
              <a:t>Given </a:t>
            </a:r>
            <a:r>
              <a:rPr lang="en-GB" sz="2000" dirty="0">
                <a:solidFill>
                  <a:schemeClr val="tx1">
                    <a:lumMod val="85000"/>
                    <a:lumOff val="15000"/>
                  </a:schemeClr>
                </a:solidFill>
                <a:latin typeface="Calibri" pitchFamily="34" charset="0"/>
              </a:rPr>
              <a:t>the following</a:t>
            </a:r>
            <a:r>
              <a:rPr lang="en-GB" sz="2000" dirty="0" smtClean="0">
                <a:solidFill>
                  <a:schemeClr val="tx1">
                    <a:lumMod val="85000"/>
                    <a:lumOff val="15000"/>
                  </a:schemeClr>
                </a:solidFill>
                <a:latin typeface="Calibri" pitchFamily="34" charset="0"/>
              </a:rPr>
              <a:t>:</a:t>
            </a: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r>
              <a:rPr lang="en-GB" sz="2000" dirty="0" smtClean="0">
                <a:solidFill>
                  <a:schemeClr val="tx1">
                    <a:lumMod val="85000"/>
                    <a:lumOff val="15000"/>
                  </a:schemeClr>
                </a:solidFill>
                <a:latin typeface="Calibri" pitchFamily="34" charset="0"/>
              </a:rPr>
              <a:t>The </a:t>
            </a:r>
            <a:r>
              <a:rPr lang="en-GB" sz="2000" dirty="0">
                <a:solidFill>
                  <a:schemeClr val="tx1">
                    <a:lumMod val="85000"/>
                    <a:lumOff val="15000"/>
                  </a:schemeClr>
                </a:solidFill>
                <a:latin typeface="Calibri" pitchFamily="34" charset="0"/>
              </a:rPr>
              <a:t>integer pointer to which </a:t>
            </a:r>
            <a:r>
              <a:rPr lang="en-GB" b="1" dirty="0">
                <a:solidFill>
                  <a:schemeClr val="tx1">
                    <a:lumMod val="85000"/>
                    <a:lumOff val="15000"/>
                  </a:schemeClr>
                </a:solidFill>
                <a:latin typeface="Courier New" pitchFamily="49" charset="0"/>
                <a:cs typeface="Courier New" pitchFamily="49" charset="0"/>
              </a:rPr>
              <a:t>index</a:t>
            </a:r>
            <a:r>
              <a:rPr lang="en-GB" sz="2000" dirty="0">
                <a:solidFill>
                  <a:schemeClr val="tx1">
                    <a:lumMod val="85000"/>
                    <a:lumOff val="15000"/>
                  </a:schemeClr>
                </a:solidFill>
                <a:latin typeface="Calibri" pitchFamily="34" charset="0"/>
              </a:rPr>
              <a:t> points to is created on the heap (</a:t>
            </a:r>
            <a:r>
              <a:rPr lang="en-GB" b="1" dirty="0">
                <a:solidFill>
                  <a:schemeClr val="tx1">
                    <a:lumMod val="85000"/>
                    <a:lumOff val="15000"/>
                  </a:schemeClr>
                </a:solidFill>
                <a:latin typeface="Courier New" pitchFamily="49" charset="0"/>
                <a:cs typeface="Courier New" pitchFamily="49" charset="0"/>
              </a:rPr>
              <a:t>new </a:t>
            </a:r>
            <a:r>
              <a:rPr lang="en-GB" b="1" dirty="0" err="1">
                <a:solidFill>
                  <a:schemeClr val="tx1">
                    <a:lumMod val="85000"/>
                    <a:lumOff val="15000"/>
                  </a:schemeClr>
                </a:solidFill>
                <a:latin typeface="Courier New" pitchFamily="49" charset="0"/>
                <a:cs typeface="Courier New" pitchFamily="49" charset="0"/>
              </a:rPr>
              <a:t>int</a:t>
            </a:r>
            <a:r>
              <a:rPr lang="en-GB" b="1" dirty="0">
                <a:solidFill>
                  <a:schemeClr val="tx1">
                    <a:lumMod val="85000"/>
                    <a:lumOff val="15000"/>
                  </a:schemeClr>
                </a:solidFill>
                <a:latin typeface="Courier New" pitchFamily="49" charset="0"/>
                <a:cs typeface="Courier New" pitchFamily="49" charset="0"/>
              </a:rPr>
              <a:t>*</a:t>
            </a:r>
            <a:r>
              <a:rPr lang="en-GB" sz="2000" dirty="0">
                <a:solidFill>
                  <a:schemeClr val="tx1">
                    <a:lumMod val="85000"/>
                    <a:lumOff val="15000"/>
                  </a:schemeClr>
                </a:solidFill>
                <a:latin typeface="Calibri" pitchFamily="34" charset="0"/>
              </a:rPr>
              <a:t>). In turn, this pointer is assigned the address of another </a:t>
            </a:r>
            <a:r>
              <a:rPr lang="en-GB" b="1" dirty="0" err="1">
                <a:solidFill>
                  <a:schemeClr val="tx1">
                    <a:lumMod val="85000"/>
                    <a:lumOff val="15000"/>
                  </a:schemeClr>
                </a:solidFill>
                <a:latin typeface="Courier New" pitchFamily="49" charset="0"/>
                <a:cs typeface="Courier New" pitchFamily="49" charset="0"/>
              </a:rPr>
              <a:t>int</a:t>
            </a:r>
            <a:r>
              <a:rPr lang="en-GB" sz="2000" dirty="0">
                <a:solidFill>
                  <a:schemeClr val="tx1">
                    <a:lumMod val="85000"/>
                    <a:lumOff val="15000"/>
                  </a:schemeClr>
                </a:solidFill>
                <a:latin typeface="Calibri" pitchFamily="34" charset="0"/>
              </a:rPr>
              <a:t> also created on the heap (</a:t>
            </a:r>
            <a:r>
              <a:rPr lang="en-GB" b="1" dirty="0">
                <a:solidFill>
                  <a:schemeClr val="tx1">
                    <a:lumMod val="85000"/>
                    <a:lumOff val="15000"/>
                  </a:schemeClr>
                </a:solidFill>
                <a:latin typeface="Courier New" pitchFamily="49" charset="0"/>
                <a:cs typeface="Courier New" pitchFamily="49" charset="0"/>
              </a:rPr>
              <a:t>new </a:t>
            </a:r>
            <a:r>
              <a:rPr lang="en-GB" b="1" dirty="0" err="1">
                <a:solidFill>
                  <a:schemeClr val="tx1">
                    <a:lumMod val="85000"/>
                    <a:lumOff val="15000"/>
                  </a:schemeClr>
                </a:solidFill>
                <a:latin typeface="Courier New" pitchFamily="49" charset="0"/>
                <a:cs typeface="Courier New" pitchFamily="49" charset="0"/>
              </a:rPr>
              <a:t>int</a:t>
            </a:r>
            <a:r>
              <a:rPr lang="en-GB" sz="2000" dirty="0">
                <a:solidFill>
                  <a:schemeClr val="tx1">
                    <a:lumMod val="85000"/>
                    <a:lumOff val="15000"/>
                  </a:schemeClr>
                </a:solidFill>
                <a:latin typeface="Calibri" pitchFamily="34" charset="0"/>
              </a:rPr>
              <a:t>).</a:t>
            </a:r>
            <a:endParaRPr lang="en-GB" sz="2000" dirty="0" smtClean="0">
              <a:solidFill>
                <a:schemeClr val="tx1">
                  <a:lumMod val="85000"/>
                  <a:lumOff val="15000"/>
                </a:schemeClr>
              </a:solidFill>
              <a:latin typeface="Calibri" pitchFamily="34" charset="0"/>
            </a:endParaRPr>
          </a:p>
        </p:txBody>
      </p:sp>
      <p:sp>
        <p:nvSpPr>
          <p:cNvPr id="4" name="Rounded Rectangle 3"/>
          <p:cNvSpPr/>
          <p:nvPr/>
        </p:nvSpPr>
        <p:spPr>
          <a:xfrm>
            <a:off x="5220072" y="1974200"/>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5" name="TextBox 4"/>
          <p:cNvSpPr txBox="1"/>
          <p:nvPr/>
        </p:nvSpPr>
        <p:spPr>
          <a:xfrm>
            <a:off x="5292080" y="2046208"/>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0x??</a:t>
            </a:r>
            <a:endParaRPr lang="en-GB" sz="1600" b="1" dirty="0">
              <a:solidFill>
                <a:schemeClr val="bg1"/>
              </a:solidFill>
              <a:latin typeface="Courier New" pitchFamily="49" charset="0"/>
              <a:cs typeface="Courier New" pitchFamily="49" charset="0"/>
            </a:endParaRPr>
          </a:p>
        </p:txBody>
      </p:sp>
      <p:graphicFrame>
        <p:nvGraphicFramePr>
          <p:cNvPr id="6" name="Table 5"/>
          <p:cNvGraphicFramePr>
            <a:graphicFrameLocks noGrp="1"/>
          </p:cNvGraphicFramePr>
          <p:nvPr>
            <p:extLst>
              <p:ext uri="{D42A27DB-BD31-4B8C-83A1-F6EECF244321}">
                <p14:modId xmlns:p14="http://schemas.microsoft.com/office/powerpoint/2010/main" val="2041951439"/>
              </p:ext>
            </p:extLst>
          </p:nvPr>
        </p:nvGraphicFramePr>
        <p:xfrm>
          <a:off x="-36512" y="1121666"/>
          <a:ext cx="4032448" cy="1322070"/>
        </p:xfrm>
        <a:graphic>
          <a:graphicData uri="http://schemas.openxmlformats.org/drawingml/2006/table">
            <a:tbl>
              <a:tblPr firstRow="1" firstCol="1" bandRow="1">
                <a:tableStyleId>{3B4B98B0-60AC-42C2-AFA5-B58CD77FA1E5}</a:tableStyleId>
              </a:tblPr>
              <a:tblGrid>
                <a:gridCol w="536017"/>
                <a:gridCol w="3496431"/>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smtClean="0">
                          <a:solidFill>
                            <a:srgbClr val="0070C0"/>
                          </a:solidFill>
                          <a:effectLst/>
                          <a:latin typeface="Courier New" pitchFamily="49" charset="0"/>
                          <a:ea typeface="Calibri"/>
                          <a:cs typeface="Courier New" pitchFamily="49" charset="0"/>
                        </a:rPr>
                        <a:t>void </a:t>
                      </a:r>
                      <a:r>
                        <a:rPr lang="en-GB" sz="1400" b="1" baseline="0" dirty="0" smtClean="0">
                          <a:solidFill>
                            <a:schemeClr val="tx1"/>
                          </a:solidFill>
                          <a:effectLst/>
                          <a:latin typeface="Courier New" pitchFamily="49" charset="0"/>
                          <a:ea typeface="Calibri"/>
                          <a:cs typeface="Courier New" pitchFamily="49" charset="0"/>
                        </a:rPr>
                        <a:t>foo()</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2</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smtClean="0">
                          <a:solidFill>
                            <a:schemeClr val="tx1"/>
                          </a:solidFill>
                          <a:effectLst/>
                          <a:latin typeface="Courier New" pitchFamily="49" charset="0"/>
                          <a:ea typeface="Calibri"/>
                          <a:cs typeface="Courier New" pitchFamily="49" charset="0"/>
                        </a:rPr>
                        <a:t>{</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3</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dirty="0" smtClean="0">
                          <a:solidFill>
                            <a:srgbClr val="0070C0"/>
                          </a:solidFill>
                          <a:effectLst/>
                          <a:latin typeface="Courier New" pitchFamily="49" charset="0"/>
                          <a:ea typeface="Calibri"/>
                          <a:cs typeface="Courier New" pitchFamily="49" charset="0"/>
                        </a:rPr>
                        <a:t>	</a:t>
                      </a:r>
                      <a:r>
                        <a:rPr lang="en-GB" sz="1400" b="1" dirty="0" err="1" smtClean="0">
                          <a:solidFill>
                            <a:srgbClr val="0070C0"/>
                          </a:solidFill>
                          <a:effectLst/>
                          <a:latin typeface="Courier New" pitchFamily="49" charset="0"/>
                          <a:ea typeface="Calibri"/>
                          <a:cs typeface="Courier New" pitchFamily="49" charset="0"/>
                        </a:rPr>
                        <a:t>int</a:t>
                      </a:r>
                      <a:r>
                        <a:rPr lang="en-GB" sz="1400" b="1"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**index = </a:t>
                      </a:r>
                      <a:r>
                        <a:rPr lang="en-GB" sz="1400" b="1" dirty="0" smtClean="0">
                          <a:solidFill>
                            <a:srgbClr val="0070C0"/>
                          </a:solidFill>
                          <a:effectLst/>
                          <a:latin typeface="Courier New" pitchFamily="49" charset="0"/>
                          <a:ea typeface="Calibri"/>
                          <a:cs typeface="Courier New" pitchFamily="49" charset="0"/>
                        </a:rPr>
                        <a:t>new </a:t>
                      </a:r>
                      <a:r>
                        <a:rPr lang="en-GB" sz="1400" b="1" baseline="0"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 </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4</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smtClean="0">
                          <a:solidFill>
                            <a:schemeClr val="tx1"/>
                          </a:solidFill>
                          <a:effectLst/>
                          <a:latin typeface="Courier New" pitchFamily="49" charset="0"/>
                          <a:ea typeface="Calibri"/>
                          <a:cs typeface="Courier New" pitchFamily="49" charset="0"/>
                        </a:rPr>
                        <a:t>	*index = </a:t>
                      </a:r>
                      <a:r>
                        <a:rPr lang="en-GB" sz="1400" b="1" dirty="0" smtClean="0">
                          <a:solidFill>
                            <a:srgbClr val="0070C0"/>
                          </a:solidFill>
                          <a:effectLst/>
                          <a:latin typeface="Courier New" pitchFamily="49" charset="0"/>
                          <a:ea typeface="Calibri"/>
                          <a:cs typeface="Courier New" pitchFamily="49" charset="0"/>
                        </a:rPr>
                        <a:t>new </a:t>
                      </a:r>
                      <a:r>
                        <a:rPr lang="en-GB" sz="1400" b="1" baseline="0"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 </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5</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baseline="0" dirty="0" smtClean="0">
                          <a:solidFill>
                            <a:schemeClr val="tx1"/>
                          </a:solidFill>
                          <a:effectLst/>
                          <a:latin typeface="Courier New" pitchFamily="49" charset="0"/>
                          <a:ea typeface="Calibri"/>
                          <a:cs typeface="Courier New" pitchFamily="49" charset="0"/>
                        </a:rPr>
                        <a:t>}</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7" name="TextBox 6"/>
          <p:cNvSpPr txBox="1"/>
          <p:nvPr/>
        </p:nvSpPr>
        <p:spPr>
          <a:xfrm>
            <a:off x="5148064" y="1707654"/>
            <a:ext cx="1152128"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index</a:t>
            </a:r>
            <a:endParaRPr lang="en-GB" b="1" dirty="0">
              <a:latin typeface="Courier New" pitchFamily="49" charset="0"/>
              <a:cs typeface="Courier New" pitchFamily="49" charset="0"/>
            </a:endParaRPr>
          </a:p>
        </p:txBody>
      </p:sp>
      <p:sp>
        <p:nvSpPr>
          <p:cNvPr id="10" name="Rounded Rectangle 9"/>
          <p:cNvSpPr/>
          <p:nvPr/>
        </p:nvSpPr>
        <p:spPr>
          <a:xfrm>
            <a:off x="7236296" y="1974200"/>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11" name="TextBox 10"/>
          <p:cNvSpPr txBox="1"/>
          <p:nvPr/>
        </p:nvSpPr>
        <p:spPr>
          <a:xfrm>
            <a:off x="7308304" y="2046208"/>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12" name="TextBox 11"/>
          <p:cNvSpPr txBox="1"/>
          <p:nvPr/>
        </p:nvSpPr>
        <p:spPr>
          <a:xfrm>
            <a:off x="7092280" y="1707654"/>
            <a:ext cx="1152128"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*index</a:t>
            </a:r>
            <a:endParaRPr lang="en-GB" b="1" dirty="0">
              <a:latin typeface="Courier New" pitchFamily="49" charset="0"/>
              <a:cs typeface="Courier New" pitchFamily="49" charset="0"/>
            </a:endParaRPr>
          </a:p>
        </p:txBody>
      </p:sp>
      <p:cxnSp>
        <p:nvCxnSpPr>
          <p:cNvPr id="8" name="Straight Arrow Connector 7"/>
          <p:cNvCxnSpPr/>
          <p:nvPr/>
        </p:nvCxnSpPr>
        <p:spPr>
          <a:xfrm>
            <a:off x="6084168" y="2262232"/>
            <a:ext cx="1008112"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8" name="TextBox 17"/>
          <p:cNvSpPr txBox="1"/>
          <p:nvPr/>
        </p:nvSpPr>
        <p:spPr>
          <a:xfrm>
            <a:off x="4860032" y="1131590"/>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Stack</a:t>
            </a:r>
          </a:p>
        </p:txBody>
      </p:sp>
      <p:sp>
        <p:nvSpPr>
          <p:cNvPr id="19" name="TextBox 18"/>
          <p:cNvSpPr txBox="1"/>
          <p:nvPr/>
        </p:nvSpPr>
        <p:spPr>
          <a:xfrm>
            <a:off x="7020272" y="1131590"/>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Heap</a:t>
            </a:r>
          </a:p>
        </p:txBody>
      </p:sp>
      <p:sp>
        <p:nvSpPr>
          <p:cNvPr id="16" name="Rounded Rectangle 15"/>
          <p:cNvSpPr/>
          <p:nvPr/>
        </p:nvSpPr>
        <p:spPr>
          <a:xfrm>
            <a:off x="7236296" y="3003798"/>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20" name="TextBox 19"/>
          <p:cNvSpPr txBox="1"/>
          <p:nvPr/>
        </p:nvSpPr>
        <p:spPr>
          <a:xfrm>
            <a:off x="7308304" y="3097292"/>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cxnSp>
        <p:nvCxnSpPr>
          <p:cNvPr id="21" name="Straight Arrow Connector 20"/>
          <p:cNvCxnSpPr/>
          <p:nvPr/>
        </p:nvCxnSpPr>
        <p:spPr>
          <a:xfrm>
            <a:off x="7524328" y="2427734"/>
            <a:ext cx="0" cy="504056"/>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22" name="TextBox 21"/>
          <p:cNvSpPr txBox="1"/>
          <p:nvPr/>
        </p:nvSpPr>
        <p:spPr>
          <a:xfrm>
            <a:off x="7092280" y="3507854"/>
            <a:ext cx="1152128"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**index</a:t>
            </a:r>
            <a:endParaRPr lang="en-GB" b="1" dirty="0">
              <a:latin typeface="Courier New" pitchFamily="49" charset="0"/>
              <a:cs typeface="Courier New" pitchFamily="49" charset="0"/>
            </a:endParaRPr>
          </a:p>
        </p:txBody>
      </p:sp>
    </p:spTree>
    <p:extLst>
      <p:ext uri="{BB962C8B-B14F-4D97-AF65-F5344CB8AC3E}">
        <p14:creationId xmlns:p14="http://schemas.microsoft.com/office/powerpoint/2010/main" val="275151466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p:cNvSpPr/>
          <p:nvPr/>
        </p:nvSpPr>
        <p:spPr>
          <a:xfrm>
            <a:off x="6444208" y="699543"/>
            <a:ext cx="1584176" cy="2016223"/>
          </a:xfrm>
          <a:prstGeom prst="roundRect">
            <a:avLst>
              <a:gd name="adj" fmla="val 6993"/>
            </a:avLst>
          </a:prstGeom>
          <a:solidFill>
            <a:schemeClr val="accent3">
              <a:lumMod val="20000"/>
              <a:lumOff val="8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15" name="Rounded Rectangle 14"/>
          <p:cNvSpPr/>
          <p:nvPr/>
        </p:nvSpPr>
        <p:spPr>
          <a:xfrm>
            <a:off x="4355976" y="699543"/>
            <a:ext cx="1584176" cy="2016223"/>
          </a:xfrm>
          <a:prstGeom prst="roundRect">
            <a:avLst>
              <a:gd name="adj" fmla="val 6993"/>
            </a:avLst>
          </a:prstGeom>
          <a:solidFill>
            <a:schemeClr val="accent3">
              <a:lumMod val="40000"/>
              <a:lumOff val="6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2" name="TextBox 1"/>
          <p:cNvSpPr txBox="1"/>
          <p:nvPr/>
        </p:nvSpPr>
        <p:spPr>
          <a:xfrm>
            <a:off x="179512" y="627534"/>
            <a:ext cx="3960440" cy="4555093"/>
          </a:xfrm>
          <a:prstGeom prst="rect">
            <a:avLst/>
          </a:prstGeom>
          <a:noFill/>
        </p:spPr>
        <p:txBody>
          <a:bodyPr wrap="square" rtlCol="0">
            <a:spAutoFit/>
          </a:bodyPr>
          <a:lstStyle/>
          <a:p>
            <a:r>
              <a:rPr lang="en-GB" sz="2000" dirty="0">
                <a:solidFill>
                  <a:schemeClr val="tx1">
                    <a:lumMod val="85000"/>
                    <a:lumOff val="15000"/>
                  </a:schemeClr>
                </a:solidFill>
                <a:latin typeface="Calibri" pitchFamily="34" charset="0"/>
              </a:rPr>
              <a:t>If you use a stack stored pointer to allocate some memory and permit the pointer to go out of scope </a:t>
            </a:r>
            <a:r>
              <a:rPr lang="en-GB" sz="2000" dirty="0" smtClean="0">
                <a:solidFill>
                  <a:schemeClr val="tx1">
                    <a:lumMod val="85000"/>
                    <a:lumOff val="15000"/>
                  </a:schemeClr>
                </a:solidFill>
                <a:latin typeface="Calibri" pitchFamily="34" charset="0"/>
              </a:rPr>
              <a:t>without  freeing </a:t>
            </a:r>
            <a:r>
              <a:rPr lang="en-GB" sz="2000" dirty="0">
                <a:solidFill>
                  <a:schemeClr val="tx1">
                    <a:lumMod val="85000"/>
                    <a:lumOff val="15000"/>
                  </a:schemeClr>
                </a:solidFill>
                <a:latin typeface="Calibri" pitchFamily="34" charset="0"/>
              </a:rPr>
              <a:t>the allocated memory you will have orphaned a section of memory (i.e. you have no means of accessing it</a:t>
            </a:r>
            <a:r>
              <a:rPr lang="en-GB" sz="2000" dirty="0" smtClean="0">
                <a:solidFill>
                  <a:schemeClr val="tx1">
                    <a:lumMod val="85000"/>
                    <a:lumOff val="15000"/>
                  </a:schemeClr>
                </a:solidFill>
                <a:latin typeface="Calibri" pitchFamily="34" charset="0"/>
              </a:rPr>
              <a:t>). </a:t>
            </a:r>
          </a:p>
          <a:p>
            <a:endParaRPr lang="en-GB" sz="1000" dirty="0">
              <a:solidFill>
                <a:schemeClr val="tx1">
                  <a:lumMod val="85000"/>
                  <a:lumOff val="15000"/>
                </a:schemeClr>
              </a:solidFill>
              <a:latin typeface="Calibri" pitchFamily="34" charset="0"/>
            </a:endParaRPr>
          </a:p>
          <a:p>
            <a:r>
              <a:rPr lang="en-GB" sz="2000" dirty="0" smtClean="0">
                <a:solidFill>
                  <a:schemeClr val="tx1">
                    <a:lumMod val="85000"/>
                    <a:lumOff val="15000"/>
                  </a:schemeClr>
                </a:solidFill>
                <a:latin typeface="Calibri" pitchFamily="34" charset="0"/>
              </a:rPr>
              <a:t>For example</a:t>
            </a:r>
            <a:endParaRPr lang="en-GB" sz="2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p:txBody>
      </p:sp>
      <p:sp>
        <p:nvSpPr>
          <p:cNvPr id="4" name="Rounded Rectangle 3"/>
          <p:cNvSpPr/>
          <p:nvPr/>
        </p:nvSpPr>
        <p:spPr>
          <a:xfrm>
            <a:off x="4716016" y="1326128"/>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5" name="TextBox 4"/>
          <p:cNvSpPr txBox="1"/>
          <p:nvPr/>
        </p:nvSpPr>
        <p:spPr>
          <a:xfrm>
            <a:off x="4788024" y="1398136"/>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0x??</a:t>
            </a:r>
            <a:endParaRPr lang="en-GB" sz="1600" b="1" dirty="0">
              <a:solidFill>
                <a:schemeClr val="bg1"/>
              </a:solidFill>
              <a:latin typeface="Courier New" pitchFamily="49" charset="0"/>
              <a:cs typeface="Courier New" pitchFamily="49" charset="0"/>
            </a:endParaRPr>
          </a:p>
        </p:txBody>
      </p:sp>
      <p:graphicFrame>
        <p:nvGraphicFramePr>
          <p:cNvPr id="6" name="Table 5"/>
          <p:cNvGraphicFramePr>
            <a:graphicFrameLocks noGrp="1"/>
          </p:cNvGraphicFramePr>
          <p:nvPr>
            <p:extLst>
              <p:ext uri="{D42A27DB-BD31-4B8C-83A1-F6EECF244321}">
                <p14:modId xmlns:p14="http://schemas.microsoft.com/office/powerpoint/2010/main" val="746192536"/>
              </p:ext>
            </p:extLst>
          </p:nvPr>
        </p:nvGraphicFramePr>
        <p:xfrm>
          <a:off x="-108520" y="3363838"/>
          <a:ext cx="4032448" cy="1322070"/>
        </p:xfrm>
        <a:graphic>
          <a:graphicData uri="http://schemas.openxmlformats.org/drawingml/2006/table">
            <a:tbl>
              <a:tblPr firstRow="1" firstCol="1" bandRow="1">
                <a:tableStyleId>{3B4B98B0-60AC-42C2-AFA5-B58CD77FA1E5}</a:tableStyleId>
              </a:tblPr>
              <a:tblGrid>
                <a:gridCol w="536017"/>
                <a:gridCol w="3496431"/>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smtClean="0">
                          <a:solidFill>
                            <a:srgbClr val="0070C0"/>
                          </a:solidFill>
                          <a:effectLst/>
                          <a:latin typeface="Courier New" pitchFamily="49" charset="0"/>
                          <a:ea typeface="Calibri"/>
                          <a:cs typeface="Courier New" pitchFamily="49" charset="0"/>
                        </a:rPr>
                        <a:t>void </a:t>
                      </a:r>
                      <a:r>
                        <a:rPr lang="en-GB" sz="1400" b="1" baseline="0" dirty="0" smtClean="0">
                          <a:solidFill>
                            <a:schemeClr val="tx1"/>
                          </a:solidFill>
                          <a:effectLst/>
                          <a:latin typeface="Courier New" pitchFamily="49" charset="0"/>
                          <a:ea typeface="Calibri"/>
                          <a:cs typeface="Courier New" pitchFamily="49" charset="0"/>
                        </a:rPr>
                        <a:t>foo()</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2</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smtClean="0">
                          <a:solidFill>
                            <a:schemeClr val="tx1"/>
                          </a:solidFill>
                          <a:effectLst/>
                          <a:latin typeface="Courier New" pitchFamily="49" charset="0"/>
                          <a:ea typeface="Calibri"/>
                          <a:cs typeface="Courier New" pitchFamily="49" charset="0"/>
                        </a:rPr>
                        <a:t>{</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3</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dirty="0" smtClean="0">
                          <a:solidFill>
                            <a:srgbClr val="0070C0"/>
                          </a:solidFill>
                          <a:effectLst/>
                          <a:latin typeface="Courier New" pitchFamily="49" charset="0"/>
                          <a:ea typeface="Calibri"/>
                          <a:cs typeface="Courier New" pitchFamily="49" charset="0"/>
                        </a:rPr>
                        <a:t>	</a:t>
                      </a:r>
                      <a:r>
                        <a:rPr lang="en-GB" sz="1400" b="1" dirty="0" err="1" smtClean="0">
                          <a:solidFill>
                            <a:srgbClr val="0070C0"/>
                          </a:solidFill>
                          <a:effectLst/>
                          <a:latin typeface="Courier New" pitchFamily="49" charset="0"/>
                          <a:ea typeface="Calibri"/>
                          <a:cs typeface="Courier New" pitchFamily="49" charset="0"/>
                        </a:rPr>
                        <a:t>int</a:t>
                      </a:r>
                      <a:r>
                        <a:rPr lang="en-GB" sz="1400" b="1"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a:t>
                      </a:r>
                      <a:r>
                        <a:rPr lang="en-GB" sz="1400" b="1" baseline="0" dirty="0" err="1" smtClean="0">
                          <a:solidFill>
                            <a:schemeClr val="tx1"/>
                          </a:solidFill>
                          <a:effectLst/>
                          <a:latin typeface="Courier New" pitchFamily="49" charset="0"/>
                          <a:ea typeface="Calibri"/>
                          <a:cs typeface="Courier New" pitchFamily="49" charset="0"/>
                        </a:rPr>
                        <a:t>val</a:t>
                      </a:r>
                      <a:r>
                        <a:rPr lang="en-GB" sz="1400" b="1" baseline="0" dirty="0" smtClean="0">
                          <a:solidFill>
                            <a:schemeClr val="tx1"/>
                          </a:solidFill>
                          <a:effectLst/>
                          <a:latin typeface="Courier New" pitchFamily="49" charset="0"/>
                          <a:ea typeface="Calibri"/>
                          <a:cs typeface="Courier New" pitchFamily="49" charset="0"/>
                        </a:rPr>
                        <a:t> = </a:t>
                      </a:r>
                      <a:r>
                        <a:rPr lang="en-GB" sz="1400" b="1" dirty="0" smtClean="0">
                          <a:solidFill>
                            <a:srgbClr val="0070C0"/>
                          </a:solidFill>
                          <a:effectLst/>
                          <a:latin typeface="Courier New" pitchFamily="49" charset="0"/>
                          <a:ea typeface="Calibri"/>
                          <a:cs typeface="Courier New" pitchFamily="49" charset="0"/>
                        </a:rPr>
                        <a:t>new </a:t>
                      </a:r>
                      <a:r>
                        <a:rPr lang="en-GB" sz="1400" b="1" baseline="0"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 </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4</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smtClean="0">
                          <a:solidFill>
                            <a:schemeClr val="tx1"/>
                          </a:solidFill>
                          <a:effectLst/>
                          <a:latin typeface="Courier New" pitchFamily="49" charset="0"/>
                          <a:ea typeface="Calibri"/>
                          <a:cs typeface="Courier New" pitchFamily="49" charset="0"/>
                        </a:rPr>
                        <a:t>	</a:t>
                      </a:r>
                      <a:r>
                        <a:rPr lang="en-GB" sz="1400" b="1" dirty="0" smtClean="0">
                          <a:solidFill>
                            <a:srgbClr val="0070C0"/>
                          </a:solidFill>
                          <a:effectLst/>
                          <a:latin typeface="Courier New" pitchFamily="49" charset="0"/>
                          <a:ea typeface="Calibri"/>
                          <a:cs typeface="Courier New" pitchFamily="49" charset="0"/>
                        </a:rPr>
                        <a:t>new </a:t>
                      </a:r>
                      <a:r>
                        <a:rPr lang="en-GB" sz="1400" b="1" baseline="0"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Orphaned memory</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5</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a:t>
                      </a:r>
                      <a:r>
                        <a:rPr lang="en-GB" sz="1400" b="1" baseline="0" dirty="0" err="1" smtClean="0">
                          <a:solidFill>
                            <a:srgbClr val="00B050"/>
                          </a:solidFill>
                          <a:effectLst/>
                          <a:latin typeface="Courier New" pitchFamily="49" charset="0"/>
                          <a:ea typeface="Calibri"/>
                          <a:cs typeface="Courier New" pitchFamily="49" charset="0"/>
                        </a:rPr>
                        <a:t>val</a:t>
                      </a:r>
                      <a:r>
                        <a:rPr lang="en-GB" sz="1400" b="1" baseline="0" dirty="0" smtClean="0">
                          <a:solidFill>
                            <a:srgbClr val="00B050"/>
                          </a:solidFill>
                          <a:effectLst/>
                          <a:latin typeface="Courier New" pitchFamily="49" charset="0"/>
                          <a:ea typeface="Calibri"/>
                          <a:cs typeface="Courier New" pitchFamily="49" charset="0"/>
                        </a:rPr>
                        <a:t> freed. Orphaned memory</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7" name="TextBox 6"/>
          <p:cNvSpPr txBox="1"/>
          <p:nvPr/>
        </p:nvSpPr>
        <p:spPr>
          <a:xfrm>
            <a:off x="4644008" y="1059582"/>
            <a:ext cx="1152128" cy="338554"/>
          </a:xfrm>
          <a:prstGeom prst="rect">
            <a:avLst/>
          </a:prstGeom>
          <a:noFill/>
        </p:spPr>
        <p:txBody>
          <a:bodyPr wrap="square" rtlCol="0">
            <a:spAutoFit/>
          </a:bodyPr>
          <a:lstStyle/>
          <a:p>
            <a:r>
              <a:rPr lang="en-GB" sz="1600" b="1" dirty="0" err="1" smtClean="0">
                <a:latin typeface="Courier New" pitchFamily="49" charset="0"/>
                <a:cs typeface="Courier New" pitchFamily="49" charset="0"/>
              </a:rPr>
              <a:t>val</a:t>
            </a:r>
            <a:endParaRPr lang="en-GB" b="1" dirty="0">
              <a:latin typeface="Courier New" pitchFamily="49" charset="0"/>
              <a:cs typeface="Courier New" pitchFamily="49" charset="0"/>
            </a:endParaRPr>
          </a:p>
        </p:txBody>
      </p:sp>
      <p:sp>
        <p:nvSpPr>
          <p:cNvPr id="10" name="Rounded Rectangle 9"/>
          <p:cNvSpPr/>
          <p:nvPr/>
        </p:nvSpPr>
        <p:spPr>
          <a:xfrm>
            <a:off x="6732240" y="1326128"/>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11" name="TextBox 10"/>
          <p:cNvSpPr txBox="1"/>
          <p:nvPr/>
        </p:nvSpPr>
        <p:spPr>
          <a:xfrm>
            <a:off x="6804248" y="1398136"/>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12" name="TextBox 11"/>
          <p:cNvSpPr txBox="1"/>
          <p:nvPr/>
        </p:nvSpPr>
        <p:spPr>
          <a:xfrm>
            <a:off x="6588224" y="1059582"/>
            <a:ext cx="1152128"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a:t>
            </a:r>
            <a:r>
              <a:rPr lang="en-GB" sz="1600" b="1" dirty="0" err="1" smtClean="0">
                <a:latin typeface="Courier New" pitchFamily="49" charset="0"/>
                <a:cs typeface="Courier New" pitchFamily="49" charset="0"/>
              </a:rPr>
              <a:t>val</a:t>
            </a:r>
            <a:endParaRPr lang="en-GB" b="1" dirty="0">
              <a:latin typeface="Courier New" pitchFamily="49" charset="0"/>
              <a:cs typeface="Courier New" pitchFamily="49" charset="0"/>
            </a:endParaRPr>
          </a:p>
        </p:txBody>
      </p:sp>
      <p:cxnSp>
        <p:nvCxnSpPr>
          <p:cNvPr id="8" name="Straight Arrow Connector 7"/>
          <p:cNvCxnSpPr/>
          <p:nvPr/>
        </p:nvCxnSpPr>
        <p:spPr>
          <a:xfrm>
            <a:off x="5580112" y="1614160"/>
            <a:ext cx="1008112"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8" name="TextBox 17"/>
          <p:cNvSpPr txBox="1"/>
          <p:nvPr/>
        </p:nvSpPr>
        <p:spPr>
          <a:xfrm>
            <a:off x="4355976" y="699542"/>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Stack</a:t>
            </a:r>
          </a:p>
        </p:txBody>
      </p:sp>
      <p:sp>
        <p:nvSpPr>
          <p:cNvPr id="19" name="TextBox 18"/>
          <p:cNvSpPr txBox="1"/>
          <p:nvPr/>
        </p:nvSpPr>
        <p:spPr>
          <a:xfrm>
            <a:off x="6516216" y="699542"/>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Heap</a:t>
            </a:r>
          </a:p>
        </p:txBody>
      </p:sp>
      <p:sp>
        <p:nvSpPr>
          <p:cNvPr id="16" name="Rounded Rectangle 15"/>
          <p:cNvSpPr/>
          <p:nvPr/>
        </p:nvSpPr>
        <p:spPr>
          <a:xfrm>
            <a:off x="6732240" y="2017172"/>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20" name="TextBox 19"/>
          <p:cNvSpPr txBox="1"/>
          <p:nvPr/>
        </p:nvSpPr>
        <p:spPr>
          <a:xfrm>
            <a:off x="6804248" y="2110666"/>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23" name="TextBox 22"/>
          <p:cNvSpPr txBox="1"/>
          <p:nvPr/>
        </p:nvSpPr>
        <p:spPr>
          <a:xfrm>
            <a:off x="5868144" y="155416"/>
            <a:ext cx="3240360" cy="400110"/>
          </a:xfrm>
          <a:prstGeom prst="rect">
            <a:avLst/>
          </a:prstGeom>
          <a:noFill/>
        </p:spPr>
        <p:txBody>
          <a:bodyPr wrap="square" rtlCol="0">
            <a:spAutoFit/>
          </a:bodyPr>
          <a:lstStyle/>
          <a:p>
            <a:pPr algn="r"/>
            <a:r>
              <a:rPr lang="en-GB" sz="2000" cap="small" dirty="0" smtClean="0">
                <a:solidFill>
                  <a:schemeClr val="tx1">
                    <a:lumMod val="85000"/>
                    <a:lumOff val="15000"/>
                  </a:schemeClr>
                </a:solidFill>
                <a:latin typeface="Calibri" pitchFamily="34" charset="0"/>
              </a:rPr>
              <a:t>Orphaned Memory</a:t>
            </a:r>
            <a:endParaRPr lang="en-GB" sz="2000" cap="small" dirty="0">
              <a:solidFill>
                <a:schemeClr val="tx1">
                  <a:lumMod val="85000"/>
                  <a:lumOff val="15000"/>
                </a:schemeClr>
              </a:solidFill>
              <a:latin typeface="Calibri" pitchFamily="34" charset="0"/>
            </a:endParaRPr>
          </a:p>
        </p:txBody>
      </p:sp>
      <p:sp>
        <p:nvSpPr>
          <p:cNvPr id="38" name="Rounded Rectangle 37"/>
          <p:cNvSpPr/>
          <p:nvPr/>
        </p:nvSpPr>
        <p:spPr>
          <a:xfrm>
            <a:off x="6444208" y="2931791"/>
            <a:ext cx="1584176" cy="1872207"/>
          </a:xfrm>
          <a:prstGeom prst="roundRect">
            <a:avLst>
              <a:gd name="adj" fmla="val 6993"/>
            </a:avLst>
          </a:prstGeom>
          <a:solidFill>
            <a:schemeClr val="accent3">
              <a:lumMod val="20000"/>
              <a:lumOff val="8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39" name="Rounded Rectangle 38"/>
          <p:cNvSpPr/>
          <p:nvPr/>
        </p:nvSpPr>
        <p:spPr>
          <a:xfrm>
            <a:off x="4355976" y="2931791"/>
            <a:ext cx="1584176" cy="1872207"/>
          </a:xfrm>
          <a:prstGeom prst="roundRect">
            <a:avLst>
              <a:gd name="adj" fmla="val 6993"/>
            </a:avLst>
          </a:prstGeom>
          <a:solidFill>
            <a:schemeClr val="accent3">
              <a:lumMod val="40000"/>
              <a:lumOff val="6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43" name="Rounded Rectangle 42"/>
          <p:cNvSpPr/>
          <p:nvPr/>
        </p:nvSpPr>
        <p:spPr>
          <a:xfrm>
            <a:off x="6732240" y="3363838"/>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44" name="TextBox 43"/>
          <p:cNvSpPr txBox="1"/>
          <p:nvPr/>
        </p:nvSpPr>
        <p:spPr>
          <a:xfrm>
            <a:off x="6804248" y="3435846"/>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47" name="TextBox 46"/>
          <p:cNvSpPr txBox="1"/>
          <p:nvPr/>
        </p:nvSpPr>
        <p:spPr>
          <a:xfrm>
            <a:off x="4355976" y="2931790"/>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Stack</a:t>
            </a:r>
          </a:p>
        </p:txBody>
      </p:sp>
      <p:sp>
        <p:nvSpPr>
          <p:cNvPr id="48" name="TextBox 47"/>
          <p:cNvSpPr txBox="1"/>
          <p:nvPr/>
        </p:nvSpPr>
        <p:spPr>
          <a:xfrm>
            <a:off x="6516216" y="2931790"/>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Heap</a:t>
            </a:r>
          </a:p>
        </p:txBody>
      </p:sp>
      <p:sp>
        <p:nvSpPr>
          <p:cNvPr id="49" name="Rounded Rectangle 48"/>
          <p:cNvSpPr/>
          <p:nvPr/>
        </p:nvSpPr>
        <p:spPr>
          <a:xfrm>
            <a:off x="6732240" y="4054882"/>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50" name="TextBox 49"/>
          <p:cNvSpPr txBox="1"/>
          <p:nvPr/>
        </p:nvSpPr>
        <p:spPr>
          <a:xfrm>
            <a:off x="6804248" y="4148376"/>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51" name="Left Brace 50"/>
          <p:cNvSpPr/>
          <p:nvPr/>
        </p:nvSpPr>
        <p:spPr>
          <a:xfrm flipH="1">
            <a:off x="8100392" y="699542"/>
            <a:ext cx="288032" cy="2016224"/>
          </a:xfrm>
          <a:prstGeom prst="leftBrace">
            <a:avLst>
              <a:gd name="adj1" fmla="val 8333"/>
              <a:gd name="adj2" fmla="val 10508"/>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52" name="TextBox 51"/>
          <p:cNvSpPr txBox="1"/>
          <p:nvPr/>
        </p:nvSpPr>
        <p:spPr>
          <a:xfrm>
            <a:off x="8411884" y="752386"/>
            <a:ext cx="768628" cy="523220"/>
          </a:xfrm>
          <a:prstGeom prst="rect">
            <a:avLst/>
          </a:prstGeom>
          <a:noFill/>
        </p:spPr>
        <p:txBody>
          <a:bodyPr wrap="square" rtlCol="0">
            <a:spAutoFit/>
          </a:bodyPr>
          <a:lstStyle/>
          <a:p>
            <a:r>
              <a:rPr lang="en-GB" sz="1400" dirty="0" smtClean="0">
                <a:solidFill>
                  <a:schemeClr val="tx1">
                    <a:lumMod val="85000"/>
                    <a:lumOff val="15000"/>
                  </a:schemeClr>
                </a:solidFill>
                <a:latin typeface="Calibri" pitchFamily="34" charset="0"/>
              </a:rPr>
              <a:t>Before exit</a:t>
            </a:r>
          </a:p>
        </p:txBody>
      </p:sp>
      <p:sp>
        <p:nvSpPr>
          <p:cNvPr id="53" name="Left Brace 52"/>
          <p:cNvSpPr/>
          <p:nvPr/>
        </p:nvSpPr>
        <p:spPr>
          <a:xfrm flipH="1">
            <a:off x="8100392" y="2931790"/>
            <a:ext cx="288032" cy="2016224"/>
          </a:xfrm>
          <a:prstGeom prst="leftBrace">
            <a:avLst>
              <a:gd name="adj1" fmla="val 8333"/>
              <a:gd name="adj2" fmla="val 10508"/>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54" name="TextBox 53"/>
          <p:cNvSpPr txBox="1"/>
          <p:nvPr/>
        </p:nvSpPr>
        <p:spPr>
          <a:xfrm>
            <a:off x="8411884" y="2984634"/>
            <a:ext cx="768628" cy="523220"/>
          </a:xfrm>
          <a:prstGeom prst="rect">
            <a:avLst/>
          </a:prstGeom>
          <a:noFill/>
        </p:spPr>
        <p:txBody>
          <a:bodyPr wrap="square" rtlCol="0">
            <a:spAutoFit/>
          </a:bodyPr>
          <a:lstStyle/>
          <a:p>
            <a:r>
              <a:rPr lang="en-GB" sz="1400" dirty="0" smtClean="0">
                <a:solidFill>
                  <a:schemeClr val="tx1">
                    <a:lumMod val="85000"/>
                    <a:lumOff val="15000"/>
                  </a:schemeClr>
                </a:solidFill>
                <a:latin typeface="Calibri" pitchFamily="34" charset="0"/>
              </a:rPr>
              <a:t>After exit</a:t>
            </a:r>
          </a:p>
        </p:txBody>
      </p:sp>
    </p:spTree>
    <p:extLst>
      <p:ext uri="{BB962C8B-B14F-4D97-AF65-F5344CB8AC3E}">
        <p14:creationId xmlns:p14="http://schemas.microsoft.com/office/powerpoint/2010/main" val="2341511004"/>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8445" y="3651870"/>
            <a:ext cx="8241987" cy="1323439"/>
          </a:xfrm>
          <a:prstGeom prst="rect">
            <a:avLst/>
          </a:prstGeom>
          <a:noFill/>
        </p:spPr>
        <p:txBody>
          <a:bodyPr wrap="square" rtlCol="0">
            <a:spAutoFit/>
          </a:bodyPr>
          <a:lstStyle/>
          <a:p>
            <a:r>
              <a:rPr lang="en-GB" b="1" dirty="0">
                <a:solidFill>
                  <a:schemeClr val="tx1">
                    <a:lumMod val="85000"/>
                    <a:lumOff val="15000"/>
                  </a:schemeClr>
                </a:solidFill>
                <a:latin typeface="Courier New" pitchFamily="49" charset="0"/>
                <a:cs typeface="Courier New" pitchFamily="49" charset="0"/>
              </a:rPr>
              <a:t>delete</a:t>
            </a:r>
            <a:r>
              <a:rPr lang="en-GB" dirty="0">
                <a:solidFill>
                  <a:schemeClr val="tx1">
                    <a:lumMod val="85000"/>
                    <a:lumOff val="15000"/>
                  </a:schemeClr>
                </a:solidFill>
                <a:latin typeface="Calibri" pitchFamily="34" charset="0"/>
              </a:rPr>
              <a:t> </a:t>
            </a:r>
            <a:r>
              <a:rPr lang="en-GB" sz="2000" dirty="0" smtClean="0">
                <a:solidFill>
                  <a:schemeClr val="tx1">
                    <a:lumMod val="85000"/>
                    <a:lumOff val="15000"/>
                  </a:schemeClr>
                </a:solidFill>
                <a:latin typeface="Calibri" pitchFamily="34" charset="0"/>
              </a:rPr>
              <a:t>releases memory allocated using </a:t>
            </a:r>
            <a:r>
              <a:rPr lang="en-GB" sz="2000" b="1" dirty="0" smtClean="0">
                <a:solidFill>
                  <a:schemeClr val="tx1">
                    <a:lumMod val="85000"/>
                    <a:lumOff val="15000"/>
                  </a:schemeClr>
                </a:solidFill>
                <a:latin typeface="Courier New" pitchFamily="49" charset="0"/>
                <a:cs typeface="Courier New" pitchFamily="49" charset="0"/>
              </a:rPr>
              <a:t>new</a:t>
            </a:r>
            <a:r>
              <a:rPr lang="en-GB" sz="2000" dirty="0" smtClean="0">
                <a:solidFill>
                  <a:schemeClr val="tx1">
                    <a:lumMod val="85000"/>
                    <a:lumOff val="15000"/>
                  </a:schemeClr>
                </a:solidFill>
                <a:latin typeface="Calibri" pitchFamily="34" charset="0"/>
              </a:rPr>
              <a:t>. </a:t>
            </a:r>
            <a:r>
              <a:rPr lang="en-GB" sz="2000" dirty="0">
                <a:solidFill>
                  <a:schemeClr val="tx1">
                    <a:lumMod val="85000"/>
                    <a:lumOff val="15000"/>
                  </a:schemeClr>
                </a:solidFill>
                <a:latin typeface="Calibri" pitchFamily="34" charset="0"/>
              </a:rPr>
              <a:t>Once </a:t>
            </a:r>
            <a:r>
              <a:rPr lang="en-GB" sz="2000" dirty="0" smtClean="0">
                <a:solidFill>
                  <a:schemeClr val="tx1">
                    <a:lumMod val="85000"/>
                    <a:lumOff val="15000"/>
                  </a:schemeClr>
                </a:solidFill>
                <a:latin typeface="Calibri" pitchFamily="34" charset="0"/>
              </a:rPr>
              <a:t>deleted </a:t>
            </a:r>
            <a:r>
              <a:rPr lang="en-GB" sz="2000" dirty="0">
                <a:solidFill>
                  <a:schemeClr val="tx1">
                    <a:lumMod val="85000"/>
                    <a:lumOff val="15000"/>
                  </a:schemeClr>
                </a:solidFill>
                <a:latin typeface="Calibri" pitchFamily="34" charset="0"/>
              </a:rPr>
              <a:t>the </a:t>
            </a:r>
            <a:r>
              <a:rPr lang="en-GB" sz="2000" dirty="0" smtClean="0">
                <a:solidFill>
                  <a:schemeClr val="tx1">
                    <a:lumMod val="85000"/>
                    <a:lumOff val="15000"/>
                  </a:schemeClr>
                </a:solidFill>
                <a:latin typeface="Calibri" pitchFamily="34" charset="0"/>
              </a:rPr>
              <a:t>allocating pointer </a:t>
            </a:r>
            <a:r>
              <a:rPr lang="en-GB" sz="2000" dirty="0">
                <a:solidFill>
                  <a:schemeClr val="tx1">
                    <a:lumMod val="85000"/>
                    <a:lumOff val="15000"/>
                  </a:schemeClr>
                </a:solidFill>
                <a:latin typeface="Calibri" pitchFamily="34" charset="0"/>
              </a:rPr>
              <a:t>becomes a dangling </a:t>
            </a:r>
            <a:r>
              <a:rPr lang="en-GB" sz="2000" dirty="0" smtClean="0">
                <a:solidFill>
                  <a:schemeClr val="tx1">
                    <a:lumMod val="85000"/>
                    <a:lumOff val="15000"/>
                  </a:schemeClr>
                </a:solidFill>
                <a:latin typeface="Calibri" pitchFamily="34" charset="0"/>
              </a:rPr>
              <a:t>pointer (as do any other referring pointers). </a:t>
            </a:r>
            <a:r>
              <a:rPr lang="en-GB" sz="2000" dirty="0">
                <a:solidFill>
                  <a:schemeClr val="tx1">
                    <a:lumMod val="85000"/>
                    <a:lumOff val="15000"/>
                  </a:schemeClr>
                </a:solidFill>
                <a:latin typeface="Calibri" pitchFamily="34" charset="0"/>
              </a:rPr>
              <a:t>Dangling pointers </a:t>
            </a:r>
            <a:r>
              <a:rPr lang="en-GB" sz="2000" dirty="0" smtClean="0">
                <a:solidFill>
                  <a:schemeClr val="tx1">
                    <a:lumMod val="85000"/>
                    <a:lumOff val="15000"/>
                  </a:schemeClr>
                </a:solidFill>
                <a:latin typeface="Calibri" pitchFamily="34" charset="0"/>
              </a:rPr>
              <a:t>can also </a:t>
            </a:r>
            <a:r>
              <a:rPr lang="en-GB" sz="2000" dirty="0">
                <a:solidFill>
                  <a:schemeClr val="tx1">
                    <a:lumMod val="85000"/>
                    <a:lumOff val="15000"/>
                  </a:schemeClr>
                </a:solidFill>
                <a:latin typeface="Calibri" pitchFamily="34" charset="0"/>
              </a:rPr>
              <a:t>arise if a function returns a pointer to a value temporarily stored on the stack within the function</a:t>
            </a:r>
            <a:r>
              <a:rPr lang="en-GB" sz="2000" dirty="0" smtClean="0">
                <a:solidFill>
                  <a:schemeClr val="tx1">
                    <a:lumMod val="85000"/>
                    <a:lumOff val="15000"/>
                  </a:schemeClr>
                </a:solidFill>
                <a:latin typeface="Calibri" pitchFamily="34" charset="0"/>
              </a:rPr>
              <a:t>.</a:t>
            </a:r>
            <a:endParaRPr lang="en-GB" sz="1000" dirty="0" smtClean="0">
              <a:solidFill>
                <a:schemeClr val="tx1">
                  <a:lumMod val="85000"/>
                  <a:lumOff val="15000"/>
                </a:schemeClr>
              </a:solidFill>
              <a:latin typeface="Calibri"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4236182384"/>
              </p:ext>
            </p:extLst>
          </p:nvPr>
        </p:nvGraphicFramePr>
        <p:xfrm>
          <a:off x="5724128" y="771550"/>
          <a:ext cx="2952328" cy="1586484"/>
        </p:xfrm>
        <a:graphic>
          <a:graphicData uri="http://schemas.openxmlformats.org/drawingml/2006/table">
            <a:tbl>
              <a:tblPr firstRow="1" firstCol="1" bandRow="1">
                <a:tableStyleId>{3B4B98B0-60AC-42C2-AFA5-B58CD77FA1E5}</a:tableStyleId>
              </a:tblPr>
              <a:tblGrid>
                <a:gridCol w="392441"/>
                <a:gridCol w="2559887"/>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err="1" smtClean="0">
                          <a:solidFill>
                            <a:srgbClr val="0070C0"/>
                          </a:solidFill>
                          <a:effectLst/>
                          <a:latin typeface="Courier New" pitchFamily="49" charset="0"/>
                          <a:ea typeface="Calibri"/>
                          <a:cs typeface="Courier New" pitchFamily="49" charset="0"/>
                        </a:rPr>
                        <a:t>int</a:t>
                      </a:r>
                      <a:r>
                        <a:rPr lang="en-GB" sz="1400" b="1"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foo()</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2</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smtClean="0">
                          <a:solidFill>
                            <a:schemeClr val="tx1"/>
                          </a:solidFill>
                          <a:effectLst/>
                          <a:latin typeface="Courier New" pitchFamily="49" charset="0"/>
                          <a:ea typeface="Calibri"/>
                          <a:cs typeface="Courier New" pitchFamily="49" charset="0"/>
                        </a:rPr>
                        <a:t>{</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3</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dirty="0" smtClean="0">
                          <a:solidFill>
                            <a:srgbClr val="0070C0"/>
                          </a:solidFill>
                          <a:effectLst/>
                          <a:latin typeface="Courier New" pitchFamily="49" charset="0"/>
                          <a:ea typeface="Calibri"/>
                          <a:cs typeface="Courier New" pitchFamily="49" charset="0"/>
                        </a:rPr>
                        <a:t>	</a:t>
                      </a:r>
                      <a:r>
                        <a:rPr lang="en-GB" sz="1400" b="1" dirty="0" err="1" smtClean="0">
                          <a:solidFill>
                            <a:srgbClr val="0070C0"/>
                          </a:solidFill>
                          <a:effectLst/>
                          <a:latin typeface="Courier New" pitchFamily="49" charset="0"/>
                          <a:ea typeface="Calibri"/>
                          <a:cs typeface="Courier New" pitchFamily="49" charset="0"/>
                        </a:rPr>
                        <a:t>int</a:t>
                      </a:r>
                      <a:r>
                        <a:rPr lang="en-GB" sz="1400" b="1" dirty="0" smtClean="0">
                          <a:solidFill>
                            <a:srgbClr val="0070C0"/>
                          </a:solidFill>
                          <a:effectLst/>
                          <a:latin typeface="Courier New" pitchFamily="49" charset="0"/>
                          <a:ea typeface="Calibri"/>
                          <a:cs typeface="Courier New" pitchFamily="49" charset="0"/>
                        </a:rPr>
                        <a:t> </a:t>
                      </a:r>
                      <a:r>
                        <a:rPr lang="en-GB" sz="1400" b="1" baseline="0" dirty="0" err="1" smtClean="0">
                          <a:solidFill>
                            <a:schemeClr val="tx1"/>
                          </a:solidFill>
                          <a:effectLst/>
                          <a:latin typeface="Courier New" pitchFamily="49" charset="0"/>
                          <a:ea typeface="Calibri"/>
                          <a:cs typeface="Courier New" pitchFamily="49" charset="0"/>
                        </a:rPr>
                        <a:t>val</a:t>
                      </a:r>
                      <a:r>
                        <a:rPr lang="en-GB" sz="1400" b="1" baseline="0" dirty="0" smtClean="0">
                          <a:solidFill>
                            <a:schemeClr val="tx1"/>
                          </a:solidFill>
                          <a:effectLst/>
                          <a:latin typeface="Courier New" pitchFamily="49" charset="0"/>
                          <a:ea typeface="Calibri"/>
                          <a:cs typeface="Courier New" pitchFamily="49" charset="0"/>
                        </a:rPr>
                        <a:t>; </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4</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Work out </a:t>
                      </a:r>
                      <a:r>
                        <a:rPr lang="en-GB" sz="1400" b="1" baseline="0" dirty="0" err="1" smtClean="0">
                          <a:solidFill>
                            <a:srgbClr val="00B050"/>
                          </a:solidFill>
                          <a:effectLst/>
                          <a:latin typeface="Courier New" pitchFamily="49" charset="0"/>
                          <a:ea typeface="Calibri"/>
                          <a:cs typeface="Courier New" pitchFamily="49" charset="0"/>
                        </a:rPr>
                        <a:t>val</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5</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baseline="0" dirty="0" smtClean="0">
                          <a:solidFill>
                            <a:srgbClr val="00B050"/>
                          </a:solidFill>
                          <a:effectLst/>
                          <a:latin typeface="Courier New" pitchFamily="49" charset="0"/>
                          <a:ea typeface="Calibri"/>
                          <a:cs typeface="Courier New" pitchFamily="49" charset="0"/>
                        </a:rPr>
                        <a:t>	</a:t>
                      </a:r>
                      <a:r>
                        <a:rPr lang="en-GB" sz="1400" b="1" dirty="0" smtClean="0">
                          <a:solidFill>
                            <a:srgbClr val="0070C0"/>
                          </a:solidFill>
                          <a:effectLst/>
                          <a:latin typeface="Courier New" pitchFamily="49" charset="0"/>
                          <a:ea typeface="Calibri"/>
                          <a:cs typeface="Courier New" pitchFamily="49" charset="0"/>
                        </a:rPr>
                        <a:t>return </a:t>
                      </a:r>
                      <a:r>
                        <a:rPr lang="en-GB" sz="1400" b="1" baseline="0" dirty="0" smtClean="0">
                          <a:solidFill>
                            <a:schemeClr val="tx1"/>
                          </a:solidFill>
                          <a:effectLst/>
                          <a:latin typeface="Courier New" pitchFamily="49" charset="0"/>
                          <a:ea typeface="Calibri"/>
                          <a:cs typeface="Courier New" pitchFamily="49" charset="0"/>
                        </a:rPr>
                        <a:t>&amp;</a:t>
                      </a:r>
                      <a:r>
                        <a:rPr lang="en-GB" sz="1400" b="1" baseline="0" dirty="0" err="1" smtClean="0">
                          <a:solidFill>
                            <a:schemeClr val="tx1"/>
                          </a:solidFill>
                          <a:effectLst/>
                          <a:latin typeface="Courier New" pitchFamily="49" charset="0"/>
                          <a:ea typeface="Calibri"/>
                          <a:cs typeface="Courier New" pitchFamily="49" charset="0"/>
                        </a:rPr>
                        <a:t>val</a:t>
                      </a:r>
                      <a:r>
                        <a:rPr lang="en-GB" sz="1400" b="1" baseline="0" dirty="0" smtClean="0">
                          <a:solidFill>
                            <a:schemeClr val="tx1"/>
                          </a:solidFill>
                          <a:effectLst/>
                          <a:latin typeface="Courier New" pitchFamily="49" charset="0"/>
                          <a:ea typeface="Calibri"/>
                          <a:cs typeface="Courier New" pitchFamily="49" charset="0"/>
                        </a:rPr>
                        <a:t>;</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6</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baseline="0" dirty="0" smtClean="0">
                          <a:solidFill>
                            <a:schemeClr val="tx1"/>
                          </a:solidFill>
                          <a:effectLst/>
                          <a:latin typeface="Courier New" pitchFamily="49" charset="0"/>
                          <a:ea typeface="Calibri"/>
                          <a:cs typeface="Courier New" pitchFamily="49" charset="0"/>
                        </a:rPr>
                        <a:t>}</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23" name="TextBox 22"/>
          <p:cNvSpPr txBox="1"/>
          <p:nvPr/>
        </p:nvSpPr>
        <p:spPr>
          <a:xfrm>
            <a:off x="5868144" y="155416"/>
            <a:ext cx="3240360" cy="400110"/>
          </a:xfrm>
          <a:prstGeom prst="rect">
            <a:avLst/>
          </a:prstGeom>
          <a:noFill/>
        </p:spPr>
        <p:txBody>
          <a:bodyPr wrap="square" rtlCol="0">
            <a:spAutoFit/>
          </a:bodyPr>
          <a:lstStyle/>
          <a:p>
            <a:pPr algn="r"/>
            <a:r>
              <a:rPr lang="en-GB" sz="2000" cap="small" dirty="0" smtClean="0">
                <a:solidFill>
                  <a:schemeClr val="tx1">
                    <a:lumMod val="85000"/>
                    <a:lumOff val="15000"/>
                  </a:schemeClr>
                </a:solidFill>
                <a:latin typeface="Calibri" pitchFamily="34" charset="0"/>
              </a:rPr>
              <a:t>Dangling Pointers</a:t>
            </a:r>
            <a:endParaRPr lang="en-GB" sz="2000" cap="small" dirty="0">
              <a:solidFill>
                <a:schemeClr val="tx1">
                  <a:lumMod val="85000"/>
                  <a:lumOff val="15000"/>
                </a:schemeClr>
              </a:solidFill>
              <a:latin typeface="Calibri" pitchFamily="34" charset="0"/>
            </a:endParaRPr>
          </a:p>
        </p:txBody>
      </p:sp>
      <p:graphicFrame>
        <p:nvGraphicFramePr>
          <p:cNvPr id="31" name="Table 30"/>
          <p:cNvGraphicFramePr>
            <a:graphicFrameLocks noGrp="1"/>
          </p:cNvGraphicFramePr>
          <p:nvPr>
            <p:extLst>
              <p:ext uri="{D42A27DB-BD31-4B8C-83A1-F6EECF244321}">
                <p14:modId xmlns:p14="http://schemas.microsoft.com/office/powerpoint/2010/main" val="1535676701"/>
              </p:ext>
            </p:extLst>
          </p:nvPr>
        </p:nvGraphicFramePr>
        <p:xfrm>
          <a:off x="3419872" y="2571750"/>
          <a:ext cx="5256584" cy="841632"/>
        </p:xfrm>
        <a:graphic>
          <a:graphicData uri="http://schemas.openxmlformats.org/drawingml/2006/table">
            <a:tbl>
              <a:tblPr firstRow="1" firstCol="1" bandRow="1">
                <a:tableStyleId>{3B4B98B0-60AC-42C2-AFA5-B58CD77FA1E5}</a:tableStyleId>
              </a:tblPr>
              <a:tblGrid>
                <a:gridCol w="698736"/>
                <a:gridCol w="4557848"/>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err="1" smtClean="0">
                          <a:solidFill>
                            <a:srgbClr val="0070C0"/>
                          </a:solidFill>
                          <a:effectLst/>
                          <a:latin typeface="Courier New" pitchFamily="49" charset="0"/>
                          <a:ea typeface="Calibri"/>
                          <a:cs typeface="Courier New" pitchFamily="49" charset="0"/>
                        </a:rPr>
                        <a:t>int</a:t>
                      </a:r>
                      <a:r>
                        <a:rPr lang="en-GB" sz="1400" b="1" dirty="0" smtClean="0">
                          <a:solidFill>
                            <a:srgbClr val="0070C0"/>
                          </a:solidFill>
                          <a:effectLst/>
                          <a:latin typeface="Courier New" pitchFamily="49" charset="0"/>
                          <a:ea typeface="Calibri"/>
                          <a:cs typeface="Courier New" pitchFamily="49" charset="0"/>
                        </a:rPr>
                        <a:t>* </a:t>
                      </a:r>
                      <a:r>
                        <a:rPr lang="en-GB" sz="1400" b="1" baseline="0" dirty="0" err="1" smtClean="0">
                          <a:solidFill>
                            <a:schemeClr val="tx1"/>
                          </a:solidFill>
                          <a:effectLst/>
                          <a:latin typeface="Courier New" pitchFamily="49" charset="0"/>
                          <a:ea typeface="Calibri"/>
                          <a:cs typeface="Courier New" pitchFamily="49" charset="0"/>
                        </a:rPr>
                        <a:t>val</a:t>
                      </a:r>
                      <a:r>
                        <a:rPr lang="en-GB" sz="1400" b="1" baseline="0" dirty="0" smtClean="0">
                          <a:solidFill>
                            <a:schemeClr val="tx1"/>
                          </a:solidFill>
                          <a:effectLst/>
                          <a:latin typeface="Courier New" pitchFamily="49" charset="0"/>
                          <a:ea typeface="Calibri"/>
                          <a:cs typeface="Courier New" pitchFamily="49" charset="0"/>
                        </a:rPr>
                        <a:t> = foo();</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12804">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2</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err="1" smtClean="0">
                          <a:solidFill>
                            <a:schemeClr val="tx1"/>
                          </a:solidFill>
                          <a:effectLst/>
                          <a:latin typeface="Courier New" pitchFamily="49" charset="0"/>
                          <a:ea typeface="Calibri"/>
                          <a:cs typeface="Courier New" pitchFamily="49" charset="0"/>
                        </a:rPr>
                        <a:t>otherFunction</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Stack likely altered</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3</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baseline="0" dirty="0" err="1" smtClean="0">
                          <a:solidFill>
                            <a:schemeClr val="tx1"/>
                          </a:solidFill>
                          <a:effectLst/>
                          <a:latin typeface="Courier New" pitchFamily="49" charset="0"/>
                          <a:ea typeface="Calibri"/>
                          <a:cs typeface="Courier New" pitchFamily="49" charset="0"/>
                        </a:rPr>
                        <a:t>std:cout</a:t>
                      </a:r>
                      <a:r>
                        <a:rPr lang="en-GB" sz="1400" b="1" baseline="0" dirty="0" smtClean="0">
                          <a:solidFill>
                            <a:schemeClr val="tx1"/>
                          </a:solidFill>
                          <a:effectLst/>
                          <a:latin typeface="Courier New" pitchFamily="49" charset="0"/>
                          <a:ea typeface="Calibri"/>
                          <a:cs typeface="Courier New" pitchFamily="49" charset="0"/>
                        </a:rPr>
                        <a:t> &lt;&lt; *</a:t>
                      </a:r>
                      <a:r>
                        <a:rPr lang="en-GB" sz="1400" b="1" baseline="0" dirty="0" err="1" smtClean="0">
                          <a:solidFill>
                            <a:schemeClr val="tx1"/>
                          </a:solidFill>
                          <a:effectLst/>
                          <a:latin typeface="Courier New" pitchFamily="49" charset="0"/>
                          <a:ea typeface="Calibri"/>
                          <a:cs typeface="Courier New" pitchFamily="49" charset="0"/>
                        </a:rPr>
                        <a:t>val</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a:t>
                      </a:r>
                      <a:r>
                        <a:rPr lang="en-GB" sz="1400" b="1" baseline="0" dirty="0" err="1" smtClean="0">
                          <a:solidFill>
                            <a:srgbClr val="00B050"/>
                          </a:solidFill>
                          <a:effectLst/>
                          <a:latin typeface="Courier New" pitchFamily="49" charset="0"/>
                          <a:ea typeface="Calibri"/>
                          <a:cs typeface="Courier New" pitchFamily="49" charset="0"/>
                        </a:rPr>
                        <a:t>val</a:t>
                      </a:r>
                      <a:r>
                        <a:rPr lang="en-GB" sz="1400" b="1" baseline="0" dirty="0" smtClean="0">
                          <a:solidFill>
                            <a:srgbClr val="00B050"/>
                          </a:solidFill>
                          <a:effectLst/>
                          <a:latin typeface="Courier New" pitchFamily="49" charset="0"/>
                          <a:ea typeface="Calibri"/>
                          <a:cs typeface="Courier New" pitchFamily="49" charset="0"/>
                        </a:rPr>
                        <a:t> likely changed</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319070"/>
            <a:ext cx="4608512" cy="3332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8420357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1"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252521" cy="5524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ounded Rectangle 6"/>
          <p:cNvSpPr/>
          <p:nvPr/>
        </p:nvSpPr>
        <p:spPr>
          <a:xfrm>
            <a:off x="5004048" y="339501"/>
            <a:ext cx="3960440" cy="576065"/>
          </a:xfrm>
          <a:prstGeom prst="roundRect">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itle 1"/>
          <p:cNvSpPr txBox="1">
            <a:spLocks/>
          </p:cNvSpPr>
          <p:nvPr/>
        </p:nvSpPr>
        <p:spPr>
          <a:xfrm>
            <a:off x="3275856" y="195486"/>
            <a:ext cx="5688632" cy="857250"/>
          </a:xfrm>
          <a:prstGeom prst="rect">
            <a:avLst/>
          </a:prstGeom>
        </p:spPr>
        <p:txBody>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buNone/>
            </a:pPr>
            <a:r>
              <a:rPr lang="en-GB" dirty="0" smtClean="0">
                <a:solidFill>
                  <a:schemeClr val="tx1"/>
                </a:solidFill>
                <a:effectLst/>
                <a:latin typeface="Calibri" pitchFamily="34" charset="0"/>
              </a:rPr>
              <a:t>Dynamic Arrays</a:t>
            </a:r>
            <a:endParaRPr lang="en-GB" dirty="0">
              <a:solidFill>
                <a:schemeClr val="tx1"/>
              </a:solidFill>
              <a:effectLst/>
              <a:latin typeface="Calibri" pitchFamily="34" charset="0"/>
            </a:endParaRPr>
          </a:p>
        </p:txBody>
      </p:sp>
    </p:spTree>
    <p:extLst>
      <p:ext uri="{BB962C8B-B14F-4D97-AF65-F5344CB8AC3E}">
        <p14:creationId xmlns:p14="http://schemas.microsoft.com/office/powerpoint/2010/main" val="1655751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31"/>
                                        </p:tgtEl>
                                        <p:attrNameLst>
                                          <p:attrName>style.visibility</p:attrName>
                                        </p:attrNameLst>
                                      </p:cBhvr>
                                      <p:to>
                                        <p:strVal val="visible"/>
                                      </p:to>
                                    </p:set>
                                    <p:animEffect transition="in" filter="fade">
                                      <p:cBhvr>
                                        <p:cTn id="7" dur="500"/>
                                        <p:tgtEl>
                                          <p:spTgt spid="10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99992" y="1059582"/>
            <a:ext cx="4032448" cy="2708434"/>
          </a:xfrm>
          <a:prstGeom prst="rect">
            <a:avLst/>
          </a:prstGeom>
          <a:noFill/>
        </p:spPr>
        <p:txBody>
          <a:bodyPr wrap="square" rtlCol="0">
            <a:spAutoFit/>
          </a:bodyPr>
          <a:lstStyle/>
          <a:p>
            <a:r>
              <a:rPr lang="en-GB" b="1" dirty="0">
                <a:solidFill>
                  <a:schemeClr val="tx1">
                    <a:lumMod val="85000"/>
                    <a:lumOff val="15000"/>
                  </a:schemeClr>
                </a:solidFill>
                <a:latin typeface="Courier New" pitchFamily="49" charset="0"/>
                <a:cs typeface="Courier New" pitchFamily="49" charset="0"/>
              </a:rPr>
              <a:t>new</a:t>
            </a:r>
            <a:r>
              <a:rPr lang="en-GB" sz="2000" dirty="0">
                <a:solidFill>
                  <a:schemeClr val="tx1">
                    <a:lumMod val="85000"/>
                    <a:lumOff val="15000"/>
                  </a:schemeClr>
                </a:solidFill>
                <a:latin typeface="Calibri" pitchFamily="34" charset="0"/>
              </a:rPr>
              <a:t> is </a:t>
            </a:r>
            <a:r>
              <a:rPr lang="en-GB" sz="2000" dirty="0" smtClean="0">
                <a:solidFill>
                  <a:schemeClr val="tx1">
                    <a:lumMod val="85000"/>
                    <a:lumOff val="15000"/>
                  </a:schemeClr>
                </a:solidFill>
                <a:latin typeface="Calibri" pitchFamily="34" charset="0"/>
              </a:rPr>
              <a:t>typically used to allocate large chunks of data (arrays, structures).</a:t>
            </a:r>
          </a:p>
          <a:p>
            <a:endParaRPr lang="en-GB" sz="1000" dirty="0">
              <a:solidFill>
                <a:schemeClr val="tx1">
                  <a:lumMod val="85000"/>
                  <a:lumOff val="15000"/>
                </a:schemeClr>
              </a:solidFill>
              <a:latin typeface="Calibri" pitchFamily="34" charset="0"/>
            </a:endParaRPr>
          </a:p>
          <a:p>
            <a:r>
              <a:rPr lang="en-GB" sz="2000" dirty="0" smtClean="0">
                <a:solidFill>
                  <a:schemeClr val="tx1">
                    <a:lumMod val="85000"/>
                    <a:lumOff val="15000"/>
                  </a:schemeClr>
                </a:solidFill>
                <a:latin typeface="Calibri" pitchFamily="34" charset="0"/>
              </a:rPr>
              <a:t>If the size of an array is known it can be allocated during compilation, i.e. </a:t>
            </a:r>
            <a:r>
              <a:rPr lang="en-GB" sz="2000" b="1" dirty="0" smtClean="0">
                <a:solidFill>
                  <a:schemeClr val="tx1">
                    <a:lumMod val="85000"/>
                    <a:lumOff val="15000"/>
                  </a:schemeClr>
                </a:solidFill>
                <a:latin typeface="Calibri" pitchFamily="34" charset="0"/>
              </a:rPr>
              <a:t>statically bound</a:t>
            </a:r>
            <a:r>
              <a:rPr lang="en-GB" sz="2000" dirty="0" smtClean="0">
                <a:solidFill>
                  <a:schemeClr val="tx1">
                    <a:lumMod val="85000"/>
                    <a:lumOff val="15000"/>
                  </a:schemeClr>
                </a:solidFill>
                <a:latin typeface="Calibri" pitchFamily="34" charset="0"/>
              </a:rPr>
              <a:t>. Arrays dependent upon runtime conditions (e.g. user input) must be </a:t>
            </a:r>
            <a:r>
              <a:rPr lang="en-GB" sz="2000" b="1" dirty="0" smtClean="0">
                <a:solidFill>
                  <a:schemeClr val="tx1">
                    <a:lumMod val="85000"/>
                    <a:lumOff val="15000"/>
                  </a:schemeClr>
                </a:solidFill>
                <a:latin typeface="Calibri" pitchFamily="34" charset="0"/>
              </a:rPr>
              <a:t>dynamically bound </a:t>
            </a:r>
            <a:r>
              <a:rPr lang="en-GB" sz="2000" dirty="0" smtClean="0">
                <a:solidFill>
                  <a:schemeClr val="tx1">
                    <a:lumMod val="85000"/>
                    <a:lumOff val="15000"/>
                  </a:schemeClr>
                </a:solidFill>
                <a:latin typeface="Calibri" pitchFamily="34" charset="0"/>
              </a:rPr>
              <a:t>(created using the </a:t>
            </a:r>
            <a:r>
              <a:rPr lang="en-GB" b="1" dirty="0">
                <a:solidFill>
                  <a:schemeClr val="tx1">
                    <a:lumMod val="85000"/>
                    <a:lumOff val="15000"/>
                  </a:schemeClr>
                </a:solidFill>
                <a:latin typeface="Courier New" pitchFamily="49" charset="0"/>
                <a:cs typeface="Courier New" pitchFamily="49" charset="0"/>
              </a:rPr>
              <a:t>new</a:t>
            </a:r>
            <a:r>
              <a:rPr lang="en-GB" sz="2000" dirty="0" smtClean="0">
                <a:solidFill>
                  <a:schemeClr val="tx1">
                    <a:lumMod val="85000"/>
                    <a:lumOff val="15000"/>
                  </a:schemeClr>
                </a:solidFill>
                <a:latin typeface="Calibri" pitchFamily="34" charset="0"/>
              </a:rPr>
              <a:t> keyword).</a:t>
            </a:r>
          </a:p>
        </p:txBody>
      </p:sp>
      <p:pic>
        <p:nvPicPr>
          <p:cNvPr id="3074" name="Picture 2"/>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8404" y="830678"/>
            <a:ext cx="4536504" cy="4064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34795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9512" y="627534"/>
            <a:ext cx="4824536" cy="5016758"/>
          </a:xfrm>
          <a:prstGeom prst="rect">
            <a:avLst/>
          </a:prstGeom>
          <a:noFill/>
        </p:spPr>
        <p:txBody>
          <a:bodyPr wrap="square" rtlCol="0">
            <a:spAutoFit/>
          </a:bodyPr>
          <a:lstStyle/>
          <a:p>
            <a:r>
              <a:rPr lang="en-GB" sz="2000" dirty="0">
                <a:solidFill>
                  <a:schemeClr val="tx1">
                    <a:lumMod val="85000"/>
                    <a:lumOff val="15000"/>
                  </a:schemeClr>
                </a:solidFill>
                <a:latin typeface="Calibri" pitchFamily="34" charset="0"/>
              </a:rPr>
              <a:t>The general form for allocating and assigning memory as an array is:</a:t>
            </a: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r>
              <a:rPr lang="en-GB" sz="1000" dirty="0">
                <a:solidFill>
                  <a:schemeClr val="tx1">
                    <a:lumMod val="85000"/>
                    <a:lumOff val="15000"/>
                  </a:schemeClr>
                </a:solidFill>
                <a:latin typeface="Calibri" pitchFamily="34" charset="0"/>
              </a:rPr>
              <a:t> </a:t>
            </a:r>
          </a:p>
          <a:p>
            <a:endParaRPr lang="en-GB" sz="1000" dirty="0">
              <a:solidFill>
                <a:schemeClr val="tx1">
                  <a:lumMod val="85000"/>
                  <a:lumOff val="15000"/>
                </a:schemeClr>
              </a:solidFill>
              <a:latin typeface="Calibri" pitchFamily="34" charset="0"/>
            </a:endParaRPr>
          </a:p>
          <a:p>
            <a:r>
              <a:rPr lang="en-GB" sz="2000" dirty="0">
                <a:solidFill>
                  <a:schemeClr val="tx1">
                    <a:lumMod val="85000"/>
                    <a:lumOff val="15000"/>
                  </a:schemeClr>
                </a:solidFill>
                <a:latin typeface="Calibri" pitchFamily="34" charset="0"/>
              </a:rPr>
              <a:t>For example the following creates an array of 5 integers at runtime</a:t>
            </a:r>
          </a:p>
          <a:p>
            <a:r>
              <a:rPr lang="en-GB" sz="1000" dirty="0">
                <a:solidFill>
                  <a:schemeClr val="tx1">
                    <a:lumMod val="85000"/>
                    <a:lumOff val="15000"/>
                  </a:schemeClr>
                </a:solidFill>
                <a:latin typeface="Calibri" pitchFamily="34" charset="0"/>
              </a:rPr>
              <a:t> </a:t>
            </a:r>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r>
              <a:rPr lang="en-GB" b="1" dirty="0" smtClean="0">
                <a:solidFill>
                  <a:schemeClr val="tx1">
                    <a:lumMod val="85000"/>
                    <a:lumOff val="15000"/>
                  </a:schemeClr>
                </a:solidFill>
                <a:latin typeface="Courier New" pitchFamily="49" charset="0"/>
                <a:cs typeface="Courier New" pitchFamily="49" charset="0"/>
              </a:rPr>
              <a:t>new</a:t>
            </a:r>
            <a:r>
              <a:rPr lang="en-GB" dirty="0" smtClean="0">
                <a:solidFill>
                  <a:schemeClr val="tx1">
                    <a:lumMod val="85000"/>
                    <a:lumOff val="15000"/>
                  </a:schemeClr>
                </a:solidFill>
                <a:latin typeface="Calibri" pitchFamily="34" charset="0"/>
              </a:rPr>
              <a:t> </a:t>
            </a:r>
            <a:r>
              <a:rPr lang="en-GB" sz="2000" dirty="0">
                <a:solidFill>
                  <a:schemeClr val="tx1">
                    <a:lumMod val="85000"/>
                    <a:lumOff val="15000"/>
                  </a:schemeClr>
                </a:solidFill>
                <a:latin typeface="Calibri" pitchFamily="34" charset="0"/>
              </a:rPr>
              <a:t>returns a pointer to the address of the first element in the array.</a:t>
            </a: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1235898033"/>
              </p:ext>
            </p:extLst>
          </p:nvPr>
        </p:nvGraphicFramePr>
        <p:xfrm>
          <a:off x="-458222" y="1443240"/>
          <a:ext cx="5318254" cy="264414"/>
        </p:xfrm>
        <a:graphic>
          <a:graphicData uri="http://schemas.openxmlformats.org/drawingml/2006/table">
            <a:tbl>
              <a:tblPr firstRow="1" firstCol="1" bandRow="1">
                <a:tableStyleId>{3B4B98B0-60AC-42C2-AFA5-B58CD77FA1E5}</a:tableStyleId>
              </a:tblPr>
              <a:tblGrid>
                <a:gridCol w="706934"/>
                <a:gridCol w="4611320"/>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err="1" smtClean="0">
                          <a:solidFill>
                            <a:schemeClr val="tx1"/>
                          </a:solidFill>
                          <a:effectLst/>
                          <a:latin typeface="Courier New" pitchFamily="49" charset="0"/>
                          <a:ea typeface="Calibri"/>
                          <a:cs typeface="Courier New" pitchFamily="49" charset="0"/>
                        </a:rPr>
                        <a:t>typeName</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a:t>
                      </a:r>
                      <a:r>
                        <a:rPr lang="en-GB" sz="1400" b="1" baseline="0" dirty="0" err="1" smtClean="0">
                          <a:solidFill>
                            <a:schemeClr val="tx1"/>
                          </a:solidFill>
                          <a:effectLst/>
                          <a:latin typeface="Courier New" pitchFamily="49" charset="0"/>
                          <a:ea typeface="Calibri"/>
                          <a:cs typeface="Courier New" pitchFamily="49" charset="0"/>
                        </a:rPr>
                        <a:t>ptrName</a:t>
                      </a:r>
                      <a:r>
                        <a:rPr lang="en-GB" sz="1400" b="1" baseline="0" dirty="0" smtClean="0">
                          <a:solidFill>
                            <a:schemeClr val="tx1"/>
                          </a:solidFill>
                          <a:effectLst/>
                          <a:latin typeface="Courier New" pitchFamily="49" charset="0"/>
                          <a:ea typeface="Calibri"/>
                          <a:cs typeface="Courier New" pitchFamily="49" charset="0"/>
                        </a:rPr>
                        <a:t> = </a:t>
                      </a:r>
                      <a:r>
                        <a:rPr lang="en-GB" sz="1400" b="1" dirty="0" smtClean="0">
                          <a:solidFill>
                            <a:srgbClr val="0070C0"/>
                          </a:solidFill>
                          <a:effectLst/>
                          <a:latin typeface="Courier New" pitchFamily="49" charset="0"/>
                          <a:ea typeface="Calibri"/>
                          <a:cs typeface="Courier New" pitchFamily="49" charset="0"/>
                        </a:rPr>
                        <a:t>new </a:t>
                      </a:r>
                      <a:r>
                        <a:rPr lang="en-GB" sz="1400" b="1" baseline="0" dirty="0" err="1" smtClean="0">
                          <a:solidFill>
                            <a:schemeClr val="tx1"/>
                          </a:solidFill>
                          <a:effectLst/>
                          <a:latin typeface="Courier New" pitchFamily="49" charset="0"/>
                          <a:ea typeface="Calibri"/>
                          <a:cs typeface="Courier New" pitchFamily="49" charset="0"/>
                        </a:rPr>
                        <a:t>typeName</a:t>
                      </a:r>
                      <a:r>
                        <a:rPr lang="en-GB" sz="1400" b="1" baseline="0" dirty="0" smtClean="0">
                          <a:solidFill>
                            <a:schemeClr val="tx1"/>
                          </a:solidFill>
                          <a:effectLst/>
                          <a:latin typeface="Courier New" pitchFamily="49" charset="0"/>
                          <a:ea typeface="Calibri"/>
                          <a:cs typeface="Courier New" pitchFamily="49" charset="0"/>
                        </a:rPr>
                        <a:t>[size];</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767100881"/>
              </p:ext>
            </p:extLst>
          </p:nvPr>
        </p:nvGraphicFramePr>
        <p:xfrm>
          <a:off x="-180528" y="2643758"/>
          <a:ext cx="5048663" cy="264414"/>
        </p:xfrm>
        <a:graphic>
          <a:graphicData uri="http://schemas.openxmlformats.org/drawingml/2006/table">
            <a:tbl>
              <a:tblPr firstRow="1" firstCol="1" bandRow="1">
                <a:tableStyleId>{3B4B98B0-60AC-42C2-AFA5-B58CD77FA1E5}</a:tableStyleId>
              </a:tblPr>
              <a:tblGrid>
                <a:gridCol w="423034"/>
                <a:gridCol w="4625629"/>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*data = </a:t>
                      </a:r>
                      <a:r>
                        <a:rPr lang="en-GB" sz="1400" b="1" dirty="0" smtClean="0">
                          <a:solidFill>
                            <a:srgbClr val="0070C0"/>
                          </a:solidFill>
                          <a:effectLst/>
                          <a:latin typeface="Courier New" pitchFamily="49" charset="0"/>
                          <a:ea typeface="Calibri"/>
                          <a:cs typeface="Courier New" pitchFamily="49" charset="0"/>
                        </a:rPr>
                        <a:t>new </a:t>
                      </a: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[5]; </a:t>
                      </a:r>
                      <a:r>
                        <a:rPr lang="en-GB" sz="1400" b="1" baseline="0" dirty="0" smtClean="0">
                          <a:solidFill>
                            <a:srgbClr val="00B050"/>
                          </a:solidFill>
                          <a:effectLst/>
                          <a:latin typeface="Courier New" pitchFamily="49" charset="0"/>
                          <a:ea typeface="Calibri"/>
                          <a:cs typeface="Courier New" pitchFamily="49" charset="0"/>
                        </a:rPr>
                        <a:t>// Allocate array</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7" name="Rounded Rectangle 6"/>
          <p:cNvSpPr/>
          <p:nvPr/>
        </p:nvSpPr>
        <p:spPr>
          <a:xfrm>
            <a:off x="6732240" y="771550"/>
            <a:ext cx="1152128" cy="2880320"/>
          </a:xfrm>
          <a:prstGeom prst="roundRect">
            <a:avLst>
              <a:gd name="adj" fmla="val 6993"/>
            </a:avLst>
          </a:prstGeom>
          <a:solidFill>
            <a:schemeClr val="accent3">
              <a:lumMod val="20000"/>
              <a:lumOff val="8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8" name="Rounded Rectangle 7"/>
          <p:cNvSpPr/>
          <p:nvPr/>
        </p:nvSpPr>
        <p:spPr>
          <a:xfrm>
            <a:off x="5256076" y="771550"/>
            <a:ext cx="1188132" cy="2880320"/>
          </a:xfrm>
          <a:prstGeom prst="roundRect">
            <a:avLst>
              <a:gd name="adj" fmla="val 6993"/>
            </a:avLst>
          </a:prstGeom>
          <a:solidFill>
            <a:schemeClr val="accent3">
              <a:lumMod val="40000"/>
              <a:lumOff val="6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9" name="Rounded Rectangle 8"/>
          <p:cNvSpPr/>
          <p:nvPr/>
        </p:nvSpPr>
        <p:spPr>
          <a:xfrm>
            <a:off x="5364088" y="1614160"/>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10" name="TextBox 9"/>
          <p:cNvSpPr txBox="1"/>
          <p:nvPr/>
        </p:nvSpPr>
        <p:spPr>
          <a:xfrm>
            <a:off x="5436096" y="1686168"/>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0x??</a:t>
            </a:r>
            <a:endParaRPr lang="en-GB" sz="1600" b="1" dirty="0">
              <a:solidFill>
                <a:schemeClr val="bg1"/>
              </a:solidFill>
              <a:latin typeface="Courier New" pitchFamily="49" charset="0"/>
              <a:cs typeface="Courier New" pitchFamily="49" charset="0"/>
            </a:endParaRPr>
          </a:p>
        </p:txBody>
      </p:sp>
      <p:sp>
        <p:nvSpPr>
          <p:cNvPr id="11" name="TextBox 10"/>
          <p:cNvSpPr txBox="1"/>
          <p:nvPr/>
        </p:nvSpPr>
        <p:spPr>
          <a:xfrm>
            <a:off x="5292080" y="1347614"/>
            <a:ext cx="1152128"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data</a:t>
            </a:r>
            <a:endParaRPr lang="en-GB" b="1" dirty="0">
              <a:latin typeface="Courier New" pitchFamily="49" charset="0"/>
              <a:cs typeface="Courier New" pitchFamily="49" charset="0"/>
            </a:endParaRPr>
          </a:p>
        </p:txBody>
      </p:sp>
      <p:sp>
        <p:nvSpPr>
          <p:cNvPr id="12" name="Rounded Rectangle 11"/>
          <p:cNvSpPr/>
          <p:nvPr/>
        </p:nvSpPr>
        <p:spPr>
          <a:xfrm>
            <a:off x="6840252" y="1686168"/>
            <a:ext cx="936104" cy="355592"/>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13" name="TextBox 12"/>
          <p:cNvSpPr txBox="1"/>
          <p:nvPr/>
        </p:nvSpPr>
        <p:spPr>
          <a:xfrm>
            <a:off x="6912260" y="1667111"/>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14" name="TextBox 13"/>
          <p:cNvSpPr txBox="1"/>
          <p:nvPr/>
        </p:nvSpPr>
        <p:spPr>
          <a:xfrm>
            <a:off x="7884368" y="1688597"/>
            <a:ext cx="1296144"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*data[0]</a:t>
            </a:r>
            <a:endParaRPr lang="en-GB" b="1" dirty="0">
              <a:latin typeface="Courier New" pitchFamily="49" charset="0"/>
              <a:cs typeface="Courier New" pitchFamily="49" charset="0"/>
            </a:endParaRPr>
          </a:p>
        </p:txBody>
      </p:sp>
      <p:cxnSp>
        <p:nvCxnSpPr>
          <p:cNvPr id="15" name="Straight Arrow Connector 14"/>
          <p:cNvCxnSpPr/>
          <p:nvPr/>
        </p:nvCxnSpPr>
        <p:spPr>
          <a:xfrm>
            <a:off x="6300192" y="1848248"/>
            <a:ext cx="360040"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6" name="TextBox 15"/>
          <p:cNvSpPr txBox="1"/>
          <p:nvPr/>
        </p:nvSpPr>
        <p:spPr>
          <a:xfrm>
            <a:off x="5256076" y="771550"/>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Stack</a:t>
            </a:r>
          </a:p>
        </p:txBody>
      </p:sp>
      <p:sp>
        <p:nvSpPr>
          <p:cNvPr id="17" name="TextBox 16"/>
          <p:cNvSpPr txBox="1"/>
          <p:nvPr/>
        </p:nvSpPr>
        <p:spPr>
          <a:xfrm>
            <a:off x="6660232" y="771550"/>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Heap</a:t>
            </a:r>
          </a:p>
        </p:txBody>
      </p:sp>
      <p:sp>
        <p:nvSpPr>
          <p:cNvPr id="22" name="Rounded Rectangle 21"/>
          <p:cNvSpPr/>
          <p:nvPr/>
        </p:nvSpPr>
        <p:spPr>
          <a:xfrm>
            <a:off x="6840252" y="2027151"/>
            <a:ext cx="936104" cy="355592"/>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23" name="Rounded Rectangle 22"/>
          <p:cNvSpPr/>
          <p:nvPr/>
        </p:nvSpPr>
        <p:spPr>
          <a:xfrm>
            <a:off x="6840252" y="2387191"/>
            <a:ext cx="936104" cy="355592"/>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24" name="Rounded Rectangle 23"/>
          <p:cNvSpPr/>
          <p:nvPr/>
        </p:nvSpPr>
        <p:spPr>
          <a:xfrm>
            <a:off x="6840252" y="2747231"/>
            <a:ext cx="936104" cy="355592"/>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25" name="Rounded Rectangle 24"/>
          <p:cNvSpPr/>
          <p:nvPr/>
        </p:nvSpPr>
        <p:spPr>
          <a:xfrm>
            <a:off x="6840252" y="3107271"/>
            <a:ext cx="936104" cy="355592"/>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26" name="TextBox 25"/>
          <p:cNvSpPr txBox="1"/>
          <p:nvPr/>
        </p:nvSpPr>
        <p:spPr>
          <a:xfrm>
            <a:off x="6912260" y="2027151"/>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27" name="TextBox 26"/>
          <p:cNvSpPr txBox="1"/>
          <p:nvPr/>
        </p:nvSpPr>
        <p:spPr>
          <a:xfrm>
            <a:off x="6912260" y="2408677"/>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28" name="TextBox 27"/>
          <p:cNvSpPr txBox="1"/>
          <p:nvPr/>
        </p:nvSpPr>
        <p:spPr>
          <a:xfrm>
            <a:off x="6912260" y="2768717"/>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29" name="TextBox 28"/>
          <p:cNvSpPr txBox="1"/>
          <p:nvPr/>
        </p:nvSpPr>
        <p:spPr>
          <a:xfrm>
            <a:off x="6912260" y="3128757"/>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33" name="TextBox 32"/>
          <p:cNvSpPr txBox="1"/>
          <p:nvPr/>
        </p:nvSpPr>
        <p:spPr>
          <a:xfrm>
            <a:off x="7884368" y="2043265"/>
            <a:ext cx="1296144"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*data[1]</a:t>
            </a:r>
            <a:endParaRPr lang="en-GB" b="1" dirty="0">
              <a:latin typeface="Courier New" pitchFamily="49" charset="0"/>
              <a:cs typeface="Courier New" pitchFamily="49" charset="0"/>
            </a:endParaRPr>
          </a:p>
        </p:txBody>
      </p:sp>
      <p:sp>
        <p:nvSpPr>
          <p:cNvPr id="34" name="TextBox 33"/>
          <p:cNvSpPr txBox="1"/>
          <p:nvPr/>
        </p:nvSpPr>
        <p:spPr>
          <a:xfrm>
            <a:off x="7884368" y="2397934"/>
            <a:ext cx="1296144"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*data[2]</a:t>
            </a:r>
            <a:endParaRPr lang="en-GB" b="1" dirty="0">
              <a:latin typeface="Courier New" pitchFamily="49" charset="0"/>
              <a:cs typeface="Courier New" pitchFamily="49" charset="0"/>
            </a:endParaRPr>
          </a:p>
        </p:txBody>
      </p:sp>
      <p:sp>
        <p:nvSpPr>
          <p:cNvPr id="35" name="TextBox 34"/>
          <p:cNvSpPr txBox="1"/>
          <p:nvPr/>
        </p:nvSpPr>
        <p:spPr>
          <a:xfrm>
            <a:off x="7884368" y="2752603"/>
            <a:ext cx="1296144"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*data[3]</a:t>
            </a:r>
            <a:endParaRPr lang="en-GB" b="1" dirty="0">
              <a:latin typeface="Courier New" pitchFamily="49" charset="0"/>
              <a:cs typeface="Courier New" pitchFamily="49" charset="0"/>
            </a:endParaRPr>
          </a:p>
        </p:txBody>
      </p:sp>
      <p:sp>
        <p:nvSpPr>
          <p:cNvPr id="36" name="TextBox 35"/>
          <p:cNvSpPr txBox="1"/>
          <p:nvPr/>
        </p:nvSpPr>
        <p:spPr>
          <a:xfrm>
            <a:off x="7884368" y="3107271"/>
            <a:ext cx="1296144"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*data[4]</a:t>
            </a:r>
            <a:endParaRPr lang="en-GB" b="1" dirty="0">
              <a:latin typeface="Courier New" pitchFamily="49" charset="0"/>
              <a:cs typeface="Courier New" pitchFamily="49" charset="0"/>
            </a:endParaRPr>
          </a:p>
        </p:txBody>
      </p:sp>
    </p:spTree>
    <p:extLst>
      <p:ext uri="{BB962C8B-B14F-4D97-AF65-F5344CB8AC3E}">
        <p14:creationId xmlns:p14="http://schemas.microsoft.com/office/powerpoint/2010/main" val="222582503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9512" y="627534"/>
            <a:ext cx="4680520" cy="3631763"/>
          </a:xfrm>
          <a:prstGeom prst="rect">
            <a:avLst/>
          </a:prstGeom>
          <a:noFill/>
        </p:spPr>
        <p:txBody>
          <a:bodyPr wrap="square" rtlCol="0">
            <a:spAutoFit/>
          </a:bodyPr>
          <a:lstStyle/>
          <a:p>
            <a:r>
              <a:rPr lang="en-GB" sz="2000" dirty="0" smtClean="0">
                <a:solidFill>
                  <a:schemeClr val="tx1">
                    <a:lumMod val="85000"/>
                    <a:lumOff val="15000"/>
                  </a:schemeClr>
                </a:solidFill>
                <a:latin typeface="Calibri" pitchFamily="34" charset="0"/>
              </a:rPr>
              <a:t>Of course, you </a:t>
            </a:r>
            <a:r>
              <a:rPr lang="en-GB" sz="2000" dirty="0">
                <a:solidFill>
                  <a:schemeClr val="tx1">
                    <a:lumMod val="85000"/>
                    <a:lumOff val="15000"/>
                  </a:schemeClr>
                </a:solidFill>
                <a:latin typeface="Calibri" pitchFamily="34" charset="0"/>
              </a:rPr>
              <a:t>should release </a:t>
            </a:r>
            <a:r>
              <a:rPr lang="en-GB" sz="2000" dirty="0" smtClean="0">
                <a:solidFill>
                  <a:schemeClr val="tx1">
                    <a:lumMod val="85000"/>
                    <a:lumOff val="15000"/>
                  </a:schemeClr>
                </a:solidFill>
                <a:latin typeface="Calibri" pitchFamily="34" charset="0"/>
              </a:rPr>
              <a:t>allocated </a:t>
            </a:r>
            <a:r>
              <a:rPr lang="en-GB" sz="2000" dirty="0">
                <a:solidFill>
                  <a:schemeClr val="tx1">
                    <a:lumMod val="85000"/>
                    <a:lumOff val="15000"/>
                  </a:schemeClr>
                </a:solidFill>
                <a:latin typeface="Calibri" pitchFamily="34" charset="0"/>
              </a:rPr>
              <a:t>arrays whenever they are no longer </a:t>
            </a:r>
            <a:r>
              <a:rPr lang="en-GB" sz="2000" dirty="0" smtClean="0">
                <a:solidFill>
                  <a:schemeClr val="tx1">
                    <a:lumMod val="85000"/>
                    <a:lumOff val="15000"/>
                  </a:schemeClr>
                </a:solidFill>
                <a:latin typeface="Calibri" pitchFamily="34" charset="0"/>
              </a:rPr>
              <a:t>needed. A </a:t>
            </a:r>
            <a:r>
              <a:rPr lang="en-GB" sz="2000" dirty="0">
                <a:solidFill>
                  <a:schemeClr val="tx1">
                    <a:lumMod val="85000"/>
                    <a:lumOff val="15000"/>
                  </a:schemeClr>
                </a:solidFill>
                <a:latin typeface="Calibri" pitchFamily="34" charset="0"/>
              </a:rPr>
              <a:t>different syntax is required to release an </a:t>
            </a:r>
            <a:r>
              <a:rPr lang="en-GB" sz="2000" dirty="0" smtClean="0">
                <a:solidFill>
                  <a:schemeClr val="tx1">
                    <a:lumMod val="85000"/>
                    <a:lumOff val="15000"/>
                  </a:schemeClr>
                </a:solidFill>
                <a:latin typeface="Calibri" pitchFamily="34" charset="0"/>
              </a:rPr>
              <a:t>array:</a:t>
            </a: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r>
              <a:rPr lang="en-GB" sz="2000" b="1" dirty="0" smtClean="0">
                <a:solidFill>
                  <a:schemeClr val="tx1">
                    <a:lumMod val="85000"/>
                    <a:lumOff val="15000"/>
                  </a:schemeClr>
                </a:solidFill>
                <a:latin typeface="Calibri" pitchFamily="34" charset="0"/>
              </a:rPr>
              <a:t>Note</a:t>
            </a:r>
            <a:r>
              <a:rPr lang="en-GB" sz="2000" b="1" dirty="0">
                <a:solidFill>
                  <a:schemeClr val="tx1">
                    <a:lumMod val="85000"/>
                    <a:lumOff val="15000"/>
                  </a:schemeClr>
                </a:solidFill>
                <a:latin typeface="Calibri" pitchFamily="34" charset="0"/>
              </a:rPr>
              <a:t>: </a:t>
            </a:r>
            <a:r>
              <a:rPr lang="en-GB" sz="2000" dirty="0">
                <a:solidFill>
                  <a:schemeClr val="tx1">
                    <a:lumMod val="85000"/>
                    <a:lumOff val="15000"/>
                  </a:schemeClr>
                </a:solidFill>
                <a:latin typeface="Calibri" pitchFamily="34" charset="0"/>
              </a:rPr>
              <a:t>brackets are between </a:t>
            </a:r>
            <a:r>
              <a:rPr lang="en-GB" b="1" dirty="0">
                <a:solidFill>
                  <a:schemeClr val="tx1">
                    <a:lumMod val="85000"/>
                    <a:lumOff val="15000"/>
                  </a:schemeClr>
                </a:solidFill>
                <a:latin typeface="Courier New" pitchFamily="49" charset="0"/>
                <a:cs typeface="Courier New" pitchFamily="49" charset="0"/>
              </a:rPr>
              <a:t>delete</a:t>
            </a:r>
            <a:r>
              <a:rPr lang="en-GB" sz="2000" dirty="0">
                <a:solidFill>
                  <a:schemeClr val="tx1">
                    <a:lumMod val="85000"/>
                    <a:lumOff val="15000"/>
                  </a:schemeClr>
                </a:solidFill>
                <a:latin typeface="Calibri" pitchFamily="34" charset="0"/>
              </a:rPr>
              <a:t> and the </a:t>
            </a:r>
            <a:r>
              <a:rPr lang="en-GB" sz="2000" dirty="0" smtClean="0">
                <a:solidFill>
                  <a:schemeClr val="tx1">
                    <a:lumMod val="85000"/>
                    <a:lumOff val="15000"/>
                  </a:schemeClr>
                </a:solidFill>
                <a:latin typeface="Calibri" pitchFamily="34" charset="0"/>
              </a:rPr>
              <a:t>pointer. The </a:t>
            </a:r>
            <a:r>
              <a:rPr lang="en-GB" sz="2000" dirty="0">
                <a:solidFill>
                  <a:schemeClr val="tx1">
                    <a:lumMod val="85000"/>
                    <a:lumOff val="15000"/>
                  </a:schemeClr>
                </a:solidFill>
                <a:latin typeface="Calibri" pitchFamily="34" charset="0"/>
              </a:rPr>
              <a:t>brackets </a:t>
            </a:r>
            <a:r>
              <a:rPr lang="en-GB" sz="2000" dirty="0" smtClean="0">
                <a:solidFill>
                  <a:schemeClr val="tx1">
                    <a:lumMod val="85000"/>
                    <a:lumOff val="15000"/>
                  </a:schemeClr>
                </a:solidFill>
                <a:latin typeface="Calibri" pitchFamily="34" charset="0"/>
              </a:rPr>
              <a:t>denote that </a:t>
            </a:r>
            <a:r>
              <a:rPr lang="en-GB" sz="2000" dirty="0">
                <a:solidFill>
                  <a:schemeClr val="tx1">
                    <a:lumMod val="85000"/>
                    <a:lumOff val="15000"/>
                  </a:schemeClr>
                </a:solidFill>
                <a:latin typeface="Calibri" pitchFamily="34" charset="0"/>
              </a:rPr>
              <a:t>the entire array should be released – not just the element being pointed to.</a:t>
            </a: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r>
              <a:rPr lang="en-GB" sz="2000" b="1" dirty="0">
                <a:solidFill>
                  <a:schemeClr val="tx1">
                    <a:lumMod val="85000"/>
                    <a:lumOff val="15000"/>
                  </a:schemeClr>
                </a:solidFill>
                <a:latin typeface="Calibri" pitchFamily="34" charset="0"/>
              </a:rPr>
              <a:t>Aside: </a:t>
            </a:r>
            <a:r>
              <a:rPr lang="en-GB" sz="2000" b="1" dirty="0" smtClean="0">
                <a:solidFill>
                  <a:schemeClr val="tx1">
                    <a:lumMod val="85000"/>
                    <a:lumOff val="15000"/>
                  </a:schemeClr>
                </a:solidFill>
                <a:latin typeface="Calibri" pitchFamily="34" charset="0"/>
              </a:rPr>
              <a:t>A source </a:t>
            </a:r>
            <a:r>
              <a:rPr lang="en-GB" sz="2000" b="1" dirty="0">
                <a:solidFill>
                  <a:schemeClr val="tx1">
                    <a:lumMod val="85000"/>
                    <a:lumOff val="15000"/>
                  </a:schemeClr>
                </a:solidFill>
                <a:latin typeface="Calibri" pitchFamily="34" charset="0"/>
              </a:rPr>
              <a:t>of bugs </a:t>
            </a:r>
          </a:p>
        </p:txBody>
      </p:sp>
      <p:graphicFrame>
        <p:nvGraphicFramePr>
          <p:cNvPr id="5" name="Table 4"/>
          <p:cNvGraphicFramePr>
            <a:graphicFrameLocks noGrp="1"/>
          </p:cNvGraphicFramePr>
          <p:nvPr>
            <p:extLst>
              <p:ext uri="{D42A27DB-BD31-4B8C-83A1-F6EECF244321}">
                <p14:modId xmlns:p14="http://schemas.microsoft.com/office/powerpoint/2010/main" val="3332873275"/>
              </p:ext>
            </p:extLst>
          </p:nvPr>
        </p:nvGraphicFramePr>
        <p:xfrm>
          <a:off x="-252536" y="1995686"/>
          <a:ext cx="4536504" cy="264414"/>
        </p:xfrm>
        <a:graphic>
          <a:graphicData uri="http://schemas.openxmlformats.org/drawingml/2006/table">
            <a:tbl>
              <a:tblPr firstRow="1" firstCol="1" bandRow="1">
                <a:tableStyleId>{3B4B98B0-60AC-42C2-AFA5-B58CD77FA1E5}</a:tableStyleId>
              </a:tblPr>
              <a:tblGrid>
                <a:gridCol w="603019"/>
                <a:gridCol w="3933485"/>
              </a:tblGrid>
              <a:tr h="192406">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smtClean="0">
                          <a:solidFill>
                            <a:srgbClr val="0070C0"/>
                          </a:solidFill>
                          <a:effectLst/>
                          <a:latin typeface="Courier New" pitchFamily="49" charset="0"/>
                          <a:ea typeface="Calibri"/>
                          <a:cs typeface="Courier New" pitchFamily="49" charset="0"/>
                        </a:rPr>
                        <a:t>delete </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err="1" smtClean="0">
                          <a:solidFill>
                            <a:schemeClr val="tx1"/>
                          </a:solidFill>
                          <a:effectLst/>
                          <a:latin typeface="Courier New" pitchFamily="49" charset="0"/>
                          <a:ea typeface="Calibri"/>
                          <a:cs typeface="Courier New" pitchFamily="49" charset="0"/>
                        </a:rPr>
                        <a:t>ptrArray</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Free array</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378758582"/>
              </p:ext>
            </p:extLst>
          </p:nvPr>
        </p:nvGraphicFramePr>
        <p:xfrm>
          <a:off x="-396552" y="4226780"/>
          <a:ext cx="8640960" cy="793242"/>
        </p:xfrm>
        <a:graphic>
          <a:graphicData uri="http://schemas.openxmlformats.org/drawingml/2006/table">
            <a:tbl>
              <a:tblPr firstRow="1" firstCol="1" bandRow="1">
                <a:tableStyleId>{3B4B98B0-60AC-42C2-AFA5-B58CD77FA1E5}</a:tableStyleId>
              </a:tblPr>
              <a:tblGrid>
                <a:gridCol w="724037"/>
                <a:gridCol w="7916923"/>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a:t>
                      </a:r>
                      <a:r>
                        <a:rPr lang="en-GB" sz="1400" b="1" baseline="0" dirty="0" err="1" smtClean="0">
                          <a:solidFill>
                            <a:schemeClr val="tx1"/>
                          </a:solidFill>
                          <a:effectLst/>
                          <a:latin typeface="Courier New" pitchFamily="49" charset="0"/>
                          <a:ea typeface="Calibri"/>
                          <a:cs typeface="Courier New" pitchFamily="49" charset="0"/>
                        </a:rPr>
                        <a:t>ptrData</a:t>
                      </a:r>
                      <a:r>
                        <a:rPr lang="en-GB" sz="1400" b="1" baseline="0" dirty="0" smtClean="0">
                          <a:solidFill>
                            <a:schemeClr val="tx1"/>
                          </a:solidFill>
                          <a:effectLst/>
                          <a:latin typeface="Courier New" pitchFamily="49" charset="0"/>
                          <a:ea typeface="Calibri"/>
                          <a:cs typeface="Courier New" pitchFamily="49" charset="0"/>
                        </a:rPr>
                        <a:t> = </a:t>
                      </a:r>
                      <a:r>
                        <a:rPr lang="en-GB" sz="1400" b="1" dirty="0" smtClean="0">
                          <a:solidFill>
                            <a:srgbClr val="0070C0"/>
                          </a:solidFill>
                          <a:effectLst/>
                          <a:latin typeface="Courier New" pitchFamily="49" charset="0"/>
                          <a:ea typeface="Calibri"/>
                          <a:cs typeface="Courier New" pitchFamily="49" charset="0"/>
                        </a:rPr>
                        <a:t>new </a:t>
                      </a: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[5]; </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2</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a:noFill/>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dirty="0" smtClean="0">
                          <a:solidFill>
                            <a:srgbClr val="0070C0"/>
                          </a:solidFill>
                          <a:effectLst/>
                          <a:latin typeface="Courier New" pitchFamily="49" charset="0"/>
                          <a:ea typeface="Calibri"/>
                          <a:cs typeface="Courier New" pitchFamily="49" charset="0"/>
                        </a:rPr>
                        <a:t>delete</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err="1" smtClean="0">
                          <a:solidFill>
                            <a:schemeClr val="tx1"/>
                          </a:solidFill>
                          <a:effectLst/>
                          <a:latin typeface="Courier New" pitchFamily="49" charset="0"/>
                          <a:ea typeface="Calibri"/>
                          <a:cs typeface="Courier New" pitchFamily="49" charset="0"/>
                        </a:rPr>
                        <a:t>ptrData</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FF0000"/>
                          </a:solidFill>
                          <a:effectLst/>
                          <a:latin typeface="Courier New" pitchFamily="49" charset="0"/>
                          <a:ea typeface="Calibri"/>
                          <a:cs typeface="Courier New" pitchFamily="49" charset="0"/>
                        </a:rPr>
                        <a:t>// </a:t>
                      </a:r>
                      <a:r>
                        <a:rPr lang="en-GB" sz="1400" b="1" baseline="0" dirty="0" err="1" smtClean="0">
                          <a:solidFill>
                            <a:srgbClr val="FF0000"/>
                          </a:solidFill>
                          <a:effectLst/>
                          <a:latin typeface="Courier New" pitchFamily="49" charset="0"/>
                          <a:ea typeface="Calibri"/>
                          <a:cs typeface="Courier New" pitchFamily="49" charset="0"/>
                        </a:rPr>
                        <a:t>Compiles+runs</a:t>
                      </a:r>
                      <a:r>
                        <a:rPr lang="en-GB" sz="1400" b="1" baseline="0" dirty="0" smtClean="0">
                          <a:solidFill>
                            <a:srgbClr val="FF0000"/>
                          </a:solidFill>
                          <a:effectLst/>
                          <a:latin typeface="Courier New" pitchFamily="49" charset="0"/>
                          <a:ea typeface="Calibri"/>
                          <a:cs typeface="Courier New" pitchFamily="49" charset="0"/>
                        </a:rPr>
                        <a:t>. First element deleted. Orphaned memory.</a:t>
                      </a:r>
                      <a:endParaRPr lang="en-GB" sz="1400" b="1" dirty="0" smtClean="0">
                        <a:solidFill>
                          <a:srgbClr val="FF000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3</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a:noFill/>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dirty="0" smtClean="0">
                          <a:solidFill>
                            <a:srgbClr val="0070C0"/>
                          </a:solidFill>
                          <a:effectLst/>
                          <a:latin typeface="Courier New" pitchFamily="49" charset="0"/>
                          <a:ea typeface="Calibri"/>
                          <a:cs typeface="Courier New" pitchFamily="49" charset="0"/>
                        </a:rPr>
                        <a:t>delete</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err="1" smtClean="0">
                          <a:solidFill>
                            <a:schemeClr val="tx1"/>
                          </a:solidFill>
                          <a:effectLst/>
                          <a:latin typeface="Courier New" pitchFamily="49" charset="0"/>
                          <a:ea typeface="Calibri"/>
                          <a:cs typeface="Courier New" pitchFamily="49" charset="0"/>
                        </a:rPr>
                        <a:t>ptrData</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Correct – delete whole array</a:t>
                      </a:r>
                      <a:endParaRPr lang="en-GB" sz="1400" b="1"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0579" y="771550"/>
            <a:ext cx="3810000" cy="318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586981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11960" y="1275606"/>
            <a:ext cx="3672408" cy="1785104"/>
          </a:xfrm>
          <a:prstGeom prst="rect">
            <a:avLst/>
          </a:prstGeom>
          <a:noFill/>
        </p:spPr>
        <p:txBody>
          <a:bodyPr wrap="square" rtlCol="0">
            <a:spAutoFit/>
          </a:bodyPr>
          <a:lstStyle/>
          <a:p>
            <a:r>
              <a:rPr lang="en-GB" sz="2000" dirty="0">
                <a:solidFill>
                  <a:schemeClr val="tx1">
                    <a:lumMod val="85000"/>
                    <a:lumOff val="15000"/>
                  </a:schemeClr>
                </a:solidFill>
                <a:latin typeface="Calibri" pitchFamily="34" charset="0"/>
              </a:rPr>
              <a:t>Given the duality between arrays and pointers the most simple way to access the elements is to just use the pointer as if it were an array name. </a:t>
            </a:r>
          </a:p>
          <a:p>
            <a:endParaRPr lang="en-GB" sz="1000" dirty="0" smtClean="0">
              <a:solidFill>
                <a:schemeClr val="tx1">
                  <a:lumMod val="85000"/>
                  <a:lumOff val="15000"/>
                </a:schemeClr>
              </a:solidFill>
              <a:latin typeface="Calibri"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781476640"/>
              </p:ext>
            </p:extLst>
          </p:nvPr>
        </p:nvGraphicFramePr>
        <p:xfrm>
          <a:off x="4139952" y="3003798"/>
          <a:ext cx="3312368" cy="528828"/>
        </p:xfrm>
        <a:graphic>
          <a:graphicData uri="http://schemas.openxmlformats.org/drawingml/2006/table">
            <a:tbl>
              <a:tblPr firstRow="1" firstCol="1" bandRow="1">
                <a:tableStyleId>{3B4B98B0-60AC-42C2-AFA5-B58CD77FA1E5}</a:tableStyleId>
              </a:tblPr>
              <a:tblGrid>
                <a:gridCol w="277547"/>
                <a:gridCol w="3034821"/>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*data = </a:t>
                      </a:r>
                      <a:r>
                        <a:rPr lang="en-GB" sz="1400" b="1" dirty="0" smtClean="0">
                          <a:solidFill>
                            <a:srgbClr val="0070C0"/>
                          </a:solidFill>
                          <a:effectLst/>
                          <a:latin typeface="Courier New" pitchFamily="49" charset="0"/>
                          <a:ea typeface="Calibri"/>
                          <a:cs typeface="Courier New" pitchFamily="49" charset="0"/>
                        </a:rPr>
                        <a:t>new </a:t>
                      </a: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[100]; </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2</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a:noFill/>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baseline="0" dirty="0" smtClean="0">
                          <a:solidFill>
                            <a:schemeClr val="tx1"/>
                          </a:solidFill>
                          <a:effectLst/>
                          <a:latin typeface="Courier New" pitchFamily="49" charset="0"/>
                          <a:ea typeface="Calibri"/>
                          <a:cs typeface="Courier New" pitchFamily="49" charset="0"/>
                        </a:rPr>
                        <a:t>data[3] = </a:t>
                      </a:r>
                      <a:r>
                        <a:rPr lang="en-GB" sz="1400" b="1" baseline="0" dirty="0" err="1" smtClean="0">
                          <a:solidFill>
                            <a:schemeClr val="tx1"/>
                          </a:solidFill>
                          <a:effectLst/>
                          <a:latin typeface="Courier New" pitchFamily="49" charset="0"/>
                          <a:ea typeface="Calibri"/>
                          <a:cs typeface="Courier New" pitchFamily="49" charset="0"/>
                        </a:rPr>
                        <a:t>someVal</a:t>
                      </a:r>
                      <a:r>
                        <a:rPr lang="en-GB" sz="1400" b="1" baseline="0" dirty="0" smtClean="0">
                          <a:solidFill>
                            <a:schemeClr val="tx1"/>
                          </a:solidFill>
                          <a:effectLst/>
                          <a:latin typeface="Courier New" pitchFamily="49" charset="0"/>
                          <a:ea typeface="Calibri"/>
                          <a:cs typeface="Courier New" pitchFamily="49" charset="0"/>
                        </a:rPr>
                        <a:t>; </a:t>
                      </a:r>
                      <a:endParaRPr lang="en-GB" sz="1400" b="1"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5" y="843557"/>
            <a:ext cx="3600401" cy="3615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2020851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336746"/>
            <a:ext cx="3744416" cy="4806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itle 1"/>
          <p:cNvSpPr txBox="1">
            <a:spLocks/>
          </p:cNvSpPr>
          <p:nvPr/>
        </p:nvSpPr>
        <p:spPr>
          <a:xfrm>
            <a:off x="4932040" y="267494"/>
            <a:ext cx="3920223" cy="857250"/>
          </a:xfrm>
          <a:prstGeom prst="rect">
            <a:avLst/>
          </a:prstGeom>
        </p:spPr>
        <p:txBody>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buNone/>
            </a:pPr>
            <a:r>
              <a:rPr lang="en-GB" sz="1800" dirty="0" smtClean="0">
                <a:solidFill>
                  <a:schemeClr val="tx1"/>
                </a:solidFill>
                <a:effectLst/>
                <a:latin typeface="Calibri" pitchFamily="34" charset="0"/>
              </a:rPr>
              <a:t>The </a:t>
            </a:r>
            <a:r>
              <a:rPr lang="en-GB" sz="1600" dirty="0" smtClean="0">
                <a:solidFill>
                  <a:schemeClr val="tx1"/>
                </a:solidFill>
                <a:effectLst/>
                <a:latin typeface="Courier New" pitchFamily="49" charset="0"/>
                <a:cs typeface="Courier New" pitchFamily="49" charset="0"/>
              </a:rPr>
              <a:t>new</a:t>
            </a:r>
            <a:r>
              <a:rPr lang="en-GB" sz="1600" dirty="0" smtClean="0">
                <a:solidFill>
                  <a:schemeClr val="tx1"/>
                </a:solidFill>
                <a:effectLst/>
                <a:latin typeface="Calibri" pitchFamily="34" charset="0"/>
              </a:rPr>
              <a:t> </a:t>
            </a:r>
            <a:r>
              <a:rPr lang="en-GB" sz="1800" dirty="0" smtClean="0">
                <a:solidFill>
                  <a:schemeClr val="tx1"/>
                </a:solidFill>
                <a:effectLst/>
                <a:latin typeface="Calibri" pitchFamily="34" charset="0"/>
              </a:rPr>
              <a:t>keyword provides a means of dynamically allocating large chunks of memory on the heap.</a:t>
            </a:r>
          </a:p>
          <a:p>
            <a:pPr marL="0" indent="0">
              <a:buNone/>
            </a:pPr>
            <a:endParaRPr lang="en-GB" sz="1800" dirty="0">
              <a:solidFill>
                <a:schemeClr val="tx1"/>
              </a:solidFill>
              <a:effectLst/>
              <a:latin typeface="Calibri" pitchFamily="34" charset="0"/>
            </a:endParaRPr>
          </a:p>
          <a:p>
            <a:pPr marL="0" indent="0">
              <a:buNone/>
            </a:pPr>
            <a:r>
              <a:rPr lang="en-GB" sz="1800" dirty="0" smtClean="0">
                <a:solidFill>
                  <a:schemeClr val="tx1"/>
                </a:solidFill>
                <a:effectLst/>
                <a:latin typeface="Calibri" pitchFamily="34" charset="0"/>
              </a:rPr>
              <a:t>The </a:t>
            </a:r>
            <a:r>
              <a:rPr lang="en-GB" sz="1600" dirty="0" smtClean="0">
                <a:solidFill>
                  <a:schemeClr val="tx1"/>
                </a:solidFill>
                <a:effectLst/>
                <a:latin typeface="Courier New" pitchFamily="49" charset="0"/>
                <a:cs typeface="Courier New" pitchFamily="49" charset="0"/>
              </a:rPr>
              <a:t>delete</a:t>
            </a:r>
            <a:r>
              <a:rPr lang="en-GB" sz="1800" dirty="0" smtClean="0">
                <a:solidFill>
                  <a:schemeClr val="tx1"/>
                </a:solidFill>
                <a:effectLst/>
                <a:latin typeface="Calibri" pitchFamily="34" charset="0"/>
              </a:rPr>
              <a:t> keyword provides a means of freeing released memory</a:t>
            </a:r>
            <a:r>
              <a:rPr lang="en-GB" sz="1800" dirty="0" smtClean="0">
                <a:solidFill>
                  <a:schemeClr val="tx1"/>
                </a:solidFill>
                <a:effectLst/>
                <a:latin typeface="Calibri" pitchFamily="34" charset="0"/>
              </a:rPr>
              <a:t>.</a:t>
            </a:r>
            <a:endParaRPr lang="en-GB" sz="1800" dirty="0" smtClean="0">
              <a:solidFill>
                <a:schemeClr val="tx1"/>
              </a:solidFill>
              <a:effectLst/>
              <a:latin typeface="Calibri" pitchFamily="34" charset="0"/>
            </a:endParaRPr>
          </a:p>
        </p:txBody>
      </p:sp>
      <p:sp>
        <p:nvSpPr>
          <p:cNvPr id="4" name="Title 1"/>
          <p:cNvSpPr txBox="1">
            <a:spLocks/>
          </p:cNvSpPr>
          <p:nvPr/>
        </p:nvSpPr>
        <p:spPr>
          <a:xfrm>
            <a:off x="107504" y="110293"/>
            <a:ext cx="3704199" cy="857250"/>
          </a:xfrm>
          <a:prstGeom prst="rect">
            <a:avLst/>
          </a:prstGeom>
        </p:spPr>
        <p:txBody>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l">
              <a:buFont typeface="Georgia" pitchFamily="18" charset="0"/>
              <a:buNone/>
            </a:pPr>
            <a:r>
              <a:rPr lang="en-GB" sz="2800" dirty="0" smtClean="0">
                <a:solidFill>
                  <a:schemeClr val="tx1"/>
                </a:solidFill>
                <a:effectLst/>
                <a:latin typeface="Calibri" pitchFamily="34" charset="0"/>
              </a:rPr>
              <a:t>Key takeaways:</a:t>
            </a:r>
            <a:endParaRPr lang="en-GB" sz="2800" dirty="0">
              <a:solidFill>
                <a:schemeClr val="tx1"/>
              </a:solidFill>
              <a:effectLst/>
              <a:latin typeface="Calibri" pitchFamily="34" charset="0"/>
            </a:endParaRPr>
          </a:p>
        </p:txBody>
      </p:sp>
    </p:spTree>
    <p:extLst>
      <p:ext uri="{BB962C8B-B14F-4D97-AF65-F5344CB8AC3E}">
        <p14:creationId xmlns:p14="http://schemas.microsoft.com/office/powerpoint/2010/main" val="707919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30"/>
                                        </p:tgtEl>
                                        <p:attrNameLst>
                                          <p:attrName>style.visibility</p:attrName>
                                        </p:attrNameLst>
                                      </p:cBhvr>
                                      <p:to>
                                        <p:strVal val="visible"/>
                                      </p:to>
                                    </p:set>
                                    <p:animEffect transition="in" filter="fade">
                                      <p:cBhvr>
                                        <p:cTn id="7" dur="500"/>
                                        <p:tgtEl>
                                          <p:spTgt spid="103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9144000" cy="51435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itle 1"/>
          <p:cNvSpPr txBox="1">
            <a:spLocks/>
          </p:cNvSpPr>
          <p:nvPr/>
        </p:nvSpPr>
        <p:spPr>
          <a:xfrm>
            <a:off x="291737" y="1066428"/>
            <a:ext cx="3704199" cy="857250"/>
          </a:xfrm>
          <a:prstGeom prst="rect">
            <a:avLst/>
          </a:prstGeom>
        </p:spPr>
        <p:txBody>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ctr">
              <a:buNone/>
            </a:pPr>
            <a:r>
              <a:rPr lang="en-GB" dirty="0" smtClean="0">
                <a:solidFill>
                  <a:schemeClr val="bg1"/>
                </a:solidFill>
                <a:effectLst/>
                <a:latin typeface="Calibri" pitchFamily="34" charset="0"/>
              </a:rPr>
              <a:t>Dynamic Memory Allocation</a:t>
            </a:r>
            <a:endParaRPr lang="en-GB" dirty="0">
              <a:solidFill>
                <a:schemeClr val="bg1"/>
              </a:solidFill>
              <a:effectLst/>
              <a:latin typeface="Calibri" pitchFamily="34" charset="0"/>
            </a:endParaRPr>
          </a:p>
        </p:txBody>
      </p:sp>
      <p:pic>
        <p:nvPicPr>
          <p:cNvPr id="1031"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5936" y="-3913"/>
            <a:ext cx="5158621" cy="51586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483111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31"/>
                                        </p:tgtEl>
                                        <p:attrNameLst>
                                          <p:attrName>style.visibility</p:attrName>
                                        </p:attrNameLst>
                                      </p:cBhvr>
                                      <p:to>
                                        <p:strVal val="visible"/>
                                      </p:to>
                                    </p:set>
                                    <p:animEffect transition="in" filter="fade">
                                      <p:cBhvr>
                                        <p:cTn id="7" dur="500"/>
                                        <p:tgtEl>
                                          <p:spTgt spid="10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627534"/>
            <a:ext cx="4968552" cy="4401205"/>
          </a:xfrm>
          <a:prstGeom prst="rect">
            <a:avLst/>
          </a:prstGeom>
          <a:noFill/>
        </p:spPr>
        <p:txBody>
          <a:bodyPr wrap="square" rtlCol="0">
            <a:spAutoFit/>
          </a:bodyPr>
          <a:lstStyle/>
          <a:p>
            <a:r>
              <a:rPr lang="en-GB" sz="2000" dirty="0">
                <a:solidFill>
                  <a:schemeClr val="tx1">
                    <a:lumMod val="85000"/>
                    <a:lumOff val="15000"/>
                  </a:schemeClr>
                </a:solidFill>
                <a:latin typeface="Calibri" pitchFamily="34" charset="0"/>
              </a:rPr>
              <a:t>The free store (or heap) is a region of memory </a:t>
            </a:r>
            <a:r>
              <a:rPr lang="en-GB" sz="2000" dirty="0" smtClean="0">
                <a:solidFill>
                  <a:schemeClr val="tx1">
                    <a:lumMod val="85000"/>
                    <a:lumOff val="15000"/>
                  </a:schemeClr>
                </a:solidFill>
                <a:latin typeface="Calibri" pitchFamily="34" charset="0"/>
              </a:rPr>
              <a:t>for </a:t>
            </a:r>
            <a:r>
              <a:rPr lang="en-GB" sz="2000" dirty="0">
                <a:solidFill>
                  <a:schemeClr val="tx1">
                    <a:lumMod val="85000"/>
                    <a:lumOff val="15000"/>
                  </a:schemeClr>
                </a:solidFill>
                <a:latin typeface="Calibri" pitchFamily="34" charset="0"/>
              </a:rPr>
              <a:t>holding dynamically allocated objects. </a:t>
            </a:r>
          </a:p>
          <a:p>
            <a:r>
              <a:rPr lang="en-GB" sz="1000" dirty="0">
                <a:solidFill>
                  <a:schemeClr val="tx1">
                    <a:lumMod val="85000"/>
                    <a:lumOff val="15000"/>
                  </a:schemeClr>
                </a:solidFill>
                <a:latin typeface="Calibri" pitchFamily="34" charset="0"/>
              </a:rPr>
              <a:t> </a:t>
            </a:r>
          </a:p>
          <a:p>
            <a:r>
              <a:rPr lang="en-GB" sz="2000" dirty="0">
                <a:solidFill>
                  <a:schemeClr val="tx1">
                    <a:lumMod val="85000"/>
                    <a:lumOff val="15000"/>
                  </a:schemeClr>
                </a:solidFill>
                <a:latin typeface="Calibri" pitchFamily="34" charset="0"/>
              </a:rPr>
              <a:t>The </a:t>
            </a:r>
            <a:r>
              <a:rPr lang="en-GB" b="1" dirty="0">
                <a:solidFill>
                  <a:schemeClr val="tx1">
                    <a:lumMod val="85000"/>
                    <a:lumOff val="15000"/>
                  </a:schemeClr>
                </a:solidFill>
                <a:latin typeface="Courier New" pitchFamily="49" charset="0"/>
                <a:cs typeface="Courier New" pitchFamily="49" charset="0"/>
              </a:rPr>
              <a:t>new</a:t>
            </a:r>
            <a:r>
              <a:rPr lang="en-GB" sz="2000" dirty="0">
                <a:solidFill>
                  <a:schemeClr val="tx1">
                    <a:lumMod val="85000"/>
                    <a:lumOff val="15000"/>
                  </a:schemeClr>
                </a:solidFill>
                <a:latin typeface="Calibri" pitchFamily="34" charset="0"/>
              </a:rPr>
              <a:t> keyword can be used to reserve </a:t>
            </a:r>
            <a:r>
              <a:rPr lang="en-GB" sz="2000" dirty="0" smtClean="0">
                <a:solidFill>
                  <a:schemeClr val="tx1">
                    <a:lumMod val="85000"/>
                    <a:lumOff val="15000"/>
                  </a:schemeClr>
                </a:solidFill>
                <a:latin typeface="Calibri" pitchFamily="34" charset="0"/>
              </a:rPr>
              <a:t>memory </a:t>
            </a:r>
            <a:r>
              <a:rPr lang="en-GB" sz="2000" dirty="0">
                <a:solidFill>
                  <a:schemeClr val="tx1">
                    <a:lumMod val="85000"/>
                    <a:lumOff val="15000"/>
                  </a:schemeClr>
                </a:solidFill>
                <a:latin typeface="Calibri" pitchFamily="34" charset="0"/>
              </a:rPr>
              <a:t>within the free </a:t>
            </a:r>
            <a:r>
              <a:rPr lang="en-GB" sz="2000" dirty="0" smtClean="0">
                <a:solidFill>
                  <a:schemeClr val="tx1">
                    <a:lumMod val="85000"/>
                    <a:lumOff val="15000"/>
                  </a:schemeClr>
                </a:solidFill>
                <a:latin typeface="Calibri" pitchFamily="34" charset="0"/>
              </a:rPr>
              <a:t>store for a specified data type. A </a:t>
            </a:r>
            <a:r>
              <a:rPr lang="en-GB" sz="2000" dirty="0">
                <a:solidFill>
                  <a:schemeClr val="tx1">
                    <a:lumMod val="85000"/>
                    <a:lumOff val="15000"/>
                  </a:schemeClr>
                </a:solidFill>
                <a:latin typeface="Calibri" pitchFamily="34" charset="0"/>
              </a:rPr>
              <a:t>pointer to the address of the allocated </a:t>
            </a:r>
            <a:r>
              <a:rPr lang="en-GB" sz="2000" dirty="0" smtClean="0">
                <a:solidFill>
                  <a:schemeClr val="tx1">
                    <a:lumMod val="85000"/>
                    <a:lumOff val="15000"/>
                  </a:schemeClr>
                </a:solidFill>
                <a:latin typeface="Calibri" pitchFamily="34" charset="0"/>
              </a:rPr>
              <a:t>memory is returned that provides a means of manipulating </a:t>
            </a:r>
            <a:r>
              <a:rPr lang="en-GB" sz="2000" dirty="0">
                <a:solidFill>
                  <a:schemeClr val="tx1">
                    <a:lumMod val="85000"/>
                    <a:lumOff val="15000"/>
                  </a:schemeClr>
                </a:solidFill>
                <a:latin typeface="Calibri" pitchFamily="34" charset="0"/>
              </a:rPr>
              <a:t>the otherwise unnamed </a:t>
            </a:r>
            <a:r>
              <a:rPr lang="en-GB" sz="2000" dirty="0" smtClean="0">
                <a:solidFill>
                  <a:schemeClr val="tx1">
                    <a:lumMod val="85000"/>
                    <a:lumOff val="15000"/>
                  </a:schemeClr>
                </a:solidFill>
                <a:latin typeface="Calibri" pitchFamily="34" charset="0"/>
              </a:rPr>
              <a:t>memory.</a:t>
            </a:r>
            <a:endParaRPr lang="en-GB" sz="2000" dirty="0">
              <a:solidFill>
                <a:schemeClr val="tx1">
                  <a:lumMod val="85000"/>
                  <a:lumOff val="15000"/>
                </a:schemeClr>
              </a:solidFill>
              <a:latin typeface="Calibri" pitchFamily="34" charset="0"/>
            </a:endParaRPr>
          </a:p>
          <a:p>
            <a:r>
              <a:rPr lang="en-GB" sz="1000" dirty="0">
                <a:solidFill>
                  <a:schemeClr val="tx1">
                    <a:lumMod val="85000"/>
                    <a:lumOff val="15000"/>
                  </a:schemeClr>
                </a:solidFill>
                <a:latin typeface="Calibri" pitchFamily="34" charset="0"/>
              </a:rPr>
              <a:t> </a:t>
            </a:r>
          </a:p>
          <a:p>
            <a:r>
              <a:rPr lang="en-GB" sz="2000" dirty="0">
                <a:solidFill>
                  <a:schemeClr val="tx1">
                    <a:lumMod val="85000"/>
                    <a:lumOff val="15000"/>
                  </a:schemeClr>
                </a:solidFill>
                <a:latin typeface="Calibri" pitchFamily="34" charset="0"/>
              </a:rPr>
              <a:t>Whenever the dynamically created data item is no longer needed it can be returned to the free store by using the </a:t>
            </a:r>
            <a:r>
              <a:rPr lang="en-GB" b="1" dirty="0">
                <a:solidFill>
                  <a:schemeClr val="tx1">
                    <a:lumMod val="85000"/>
                    <a:lumOff val="15000"/>
                  </a:schemeClr>
                </a:solidFill>
                <a:latin typeface="Courier New" pitchFamily="49" charset="0"/>
                <a:cs typeface="Courier New" pitchFamily="49" charset="0"/>
              </a:rPr>
              <a:t>delete</a:t>
            </a:r>
            <a:r>
              <a:rPr lang="en-GB" sz="2000" dirty="0">
                <a:solidFill>
                  <a:schemeClr val="tx1">
                    <a:lumMod val="85000"/>
                    <a:lumOff val="15000"/>
                  </a:schemeClr>
                </a:solidFill>
                <a:latin typeface="Calibri" pitchFamily="34" charset="0"/>
              </a:rPr>
              <a:t> operator to release the memory.</a:t>
            </a:r>
          </a:p>
          <a:p>
            <a:endParaRPr lang="en-GB" sz="2000" dirty="0">
              <a:solidFill>
                <a:schemeClr val="tx1">
                  <a:lumMod val="85000"/>
                  <a:lumOff val="15000"/>
                </a:schemeClr>
              </a:solidFill>
              <a:latin typeface="Calibri" pitchFamily="34" charset="0"/>
            </a:endParaRPr>
          </a:p>
        </p:txBody>
      </p:sp>
      <p:pic>
        <p:nvPicPr>
          <p:cNvPr id="3077"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28642" y="1407388"/>
            <a:ext cx="1419622" cy="141962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chemeClr val="accent1"/>
                </a:solidFill>
              </a14:hiddenFill>
            </a:ext>
          </a:extLst>
        </p:spPr>
      </p:pic>
      <p:pic>
        <p:nvPicPr>
          <p:cNvPr id="3078"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08304" y="1357883"/>
            <a:ext cx="1470253" cy="147025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160766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077"/>
                                        </p:tgtEl>
                                        <p:attrNameLst>
                                          <p:attrName>style.visibility</p:attrName>
                                        </p:attrNameLst>
                                      </p:cBhvr>
                                      <p:to>
                                        <p:strVal val="visible"/>
                                      </p:to>
                                    </p:set>
                                    <p:animEffect transition="in" filter="fade">
                                      <p:cBhvr>
                                        <p:cTn id="7" dur="500"/>
                                        <p:tgtEl>
                                          <p:spTgt spid="307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078"/>
                                        </p:tgtEl>
                                        <p:attrNameLst>
                                          <p:attrName>style.visibility</p:attrName>
                                        </p:attrNameLst>
                                      </p:cBhvr>
                                      <p:to>
                                        <p:strVal val="visible"/>
                                      </p:to>
                                    </p:set>
                                    <p:animEffect transition="in" filter="fade">
                                      <p:cBhvr>
                                        <p:cTn id="11" dur="500"/>
                                        <p:tgtEl>
                                          <p:spTgt spid="30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627534"/>
            <a:ext cx="8712968" cy="1477328"/>
          </a:xfrm>
          <a:prstGeom prst="rect">
            <a:avLst/>
          </a:prstGeom>
          <a:noFill/>
        </p:spPr>
        <p:txBody>
          <a:bodyPr wrap="square" rtlCol="0">
            <a:spAutoFit/>
          </a:bodyPr>
          <a:lstStyle/>
          <a:p>
            <a:r>
              <a:rPr lang="en-GB" sz="2000" dirty="0" smtClean="0">
                <a:solidFill>
                  <a:schemeClr val="tx1">
                    <a:lumMod val="85000"/>
                    <a:lumOff val="15000"/>
                  </a:schemeClr>
                </a:solidFill>
                <a:latin typeface="Calibri" pitchFamily="34" charset="0"/>
              </a:rPr>
              <a:t>The </a:t>
            </a:r>
            <a:r>
              <a:rPr lang="en-GB" sz="2000" dirty="0">
                <a:solidFill>
                  <a:schemeClr val="tx1">
                    <a:lumMod val="85000"/>
                    <a:lumOff val="15000"/>
                  </a:schemeClr>
                </a:solidFill>
                <a:latin typeface="Calibri" pitchFamily="34" charset="0"/>
              </a:rPr>
              <a:t>general form of dynamically allocating a specified data type </a:t>
            </a:r>
            <a:r>
              <a:rPr lang="en-GB" sz="2000" dirty="0" smtClean="0">
                <a:solidFill>
                  <a:schemeClr val="tx1">
                    <a:lumMod val="85000"/>
                    <a:lumOff val="15000"/>
                  </a:schemeClr>
                </a:solidFill>
                <a:latin typeface="Calibri" pitchFamily="34" charset="0"/>
              </a:rPr>
              <a:t>is:</a:t>
            </a:r>
          </a:p>
          <a:p>
            <a:endParaRPr lang="en-GB" sz="1000" dirty="0" smtClean="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r>
              <a:rPr lang="en-GB" sz="2000" dirty="0" smtClean="0">
                <a:solidFill>
                  <a:schemeClr val="tx1">
                    <a:lumMod val="85000"/>
                    <a:lumOff val="15000"/>
                  </a:schemeClr>
                </a:solidFill>
                <a:latin typeface="Calibri" pitchFamily="34" charset="0"/>
              </a:rPr>
              <a:t>The </a:t>
            </a:r>
            <a:r>
              <a:rPr lang="en-GB" b="1" dirty="0">
                <a:solidFill>
                  <a:schemeClr val="tx1">
                    <a:lumMod val="85000"/>
                    <a:lumOff val="15000"/>
                  </a:schemeClr>
                </a:solidFill>
                <a:latin typeface="Courier New" pitchFamily="49" charset="0"/>
                <a:cs typeface="Courier New" pitchFamily="49" charset="0"/>
              </a:rPr>
              <a:t>new</a:t>
            </a:r>
            <a:r>
              <a:rPr lang="en-GB" dirty="0">
                <a:solidFill>
                  <a:schemeClr val="tx1">
                    <a:lumMod val="85000"/>
                    <a:lumOff val="15000"/>
                  </a:schemeClr>
                </a:solidFill>
                <a:latin typeface="Calibri" pitchFamily="34" charset="0"/>
              </a:rPr>
              <a:t> </a:t>
            </a:r>
            <a:r>
              <a:rPr lang="en-GB" sz="2000" dirty="0">
                <a:solidFill>
                  <a:schemeClr val="tx1">
                    <a:lumMod val="85000"/>
                    <a:lumOff val="15000"/>
                  </a:schemeClr>
                </a:solidFill>
                <a:latin typeface="Calibri" pitchFamily="34" charset="0"/>
              </a:rPr>
              <a:t>operator uses the specified type to </a:t>
            </a:r>
            <a:r>
              <a:rPr lang="en-GB" sz="2000" dirty="0" smtClean="0">
                <a:solidFill>
                  <a:schemeClr val="tx1">
                    <a:lumMod val="85000"/>
                    <a:lumOff val="15000"/>
                  </a:schemeClr>
                </a:solidFill>
                <a:latin typeface="Calibri" pitchFamily="34" charset="0"/>
              </a:rPr>
              <a:t>determine the number of bytes to </a:t>
            </a:r>
            <a:r>
              <a:rPr lang="en-GB" sz="2000" dirty="0">
                <a:solidFill>
                  <a:schemeClr val="tx1">
                    <a:lumMod val="85000"/>
                    <a:lumOff val="15000"/>
                  </a:schemeClr>
                </a:solidFill>
                <a:latin typeface="Calibri" pitchFamily="34" charset="0"/>
              </a:rPr>
              <a:t>reserve. </a:t>
            </a:r>
            <a:r>
              <a:rPr lang="en-GB" sz="2000" dirty="0" smtClean="0">
                <a:solidFill>
                  <a:schemeClr val="tx1">
                    <a:lumMod val="85000"/>
                    <a:lumOff val="15000"/>
                  </a:schemeClr>
                </a:solidFill>
                <a:latin typeface="Calibri" pitchFamily="34" charset="0"/>
              </a:rPr>
              <a:t>The </a:t>
            </a:r>
            <a:r>
              <a:rPr lang="en-GB" sz="2000" dirty="0">
                <a:solidFill>
                  <a:schemeClr val="tx1">
                    <a:lumMod val="85000"/>
                    <a:lumOff val="15000"/>
                  </a:schemeClr>
                </a:solidFill>
                <a:latin typeface="Calibri" pitchFamily="34" charset="0"/>
              </a:rPr>
              <a:t>following will allocate </a:t>
            </a:r>
            <a:r>
              <a:rPr lang="en-GB" sz="2000" dirty="0" smtClean="0">
                <a:solidFill>
                  <a:schemeClr val="tx1">
                    <a:lumMod val="85000"/>
                    <a:lumOff val="15000"/>
                  </a:schemeClr>
                </a:solidFill>
                <a:latin typeface="Calibri" pitchFamily="34" charset="0"/>
              </a:rPr>
              <a:t>data on </a:t>
            </a:r>
            <a:r>
              <a:rPr lang="en-GB" sz="2000" dirty="0">
                <a:solidFill>
                  <a:schemeClr val="tx1">
                    <a:lumMod val="85000"/>
                    <a:lumOff val="15000"/>
                  </a:schemeClr>
                </a:solidFill>
                <a:latin typeface="Calibri" pitchFamily="34" charset="0"/>
              </a:rPr>
              <a:t>the heap</a:t>
            </a:r>
            <a:r>
              <a:rPr lang="en-GB" sz="2000" dirty="0" smtClean="0">
                <a:solidFill>
                  <a:schemeClr val="tx1">
                    <a:lumMod val="85000"/>
                    <a:lumOff val="15000"/>
                  </a:schemeClr>
                </a:solidFill>
                <a:latin typeface="Calibri" pitchFamily="34" charset="0"/>
              </a:rPr>
              <a:t>.</a:t>
            </a:r>
            <a:endParaRPr lang="en-GB" sz="2000" dirty="0">
              <a:solidFill>
                <a:schemeClr val="tx1">
                  <a:lumMod val="85000"/>
                  <a:lumOff val="15000"/>
                </a:schemeClr>
              </a:solidFill>
              <a:latin typeface="Calibri"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3948132951"/>
              </p:ext>
            </p:extLst>
          </p:nvPr>
        </p:nvGraphicFramePr>
        <p:xfrm>
          <a:off x="-388449" y="1059582"/>
          <a:ext cx="5320489" cy="264414"/>
        </p:xfrm>
        <a:graphic>
          <a:graphicData uri="http://schemas.openxmlformats.org/drawingml/2006/table">
            <a:tbl>
              <a:tblPr firstRow="1" firstCol="1" bandRow="1">
                <a:tableStyleId>{3B4B98B0-60AC-42C2-AFA5-B58CD77FA1E5}</a:tableStyleId>
              </a:tblPr>
              <a:tblGrid>
                <a:gridCol w="707231"/>
                <a:gridCol w="4613258"/>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err="1" smtClean="0">
                          <a:solidFill>
                            <a:schemeClr val="tx1"/>
                          </a:solidFill>
                          <a:effectLst/>
                          <a:latin typeface="Courier New" pitchFamily="49" charset="0"/>
                          <a:ea typeface="Calibri"/>
                          <a:cs typeface="Courier New" pitchFamily="49" charset="0"/>
                        </a:rPr>
                        <a:t>typeName</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a:t>
                      </a:r>
                      <a:r>
                        <a:rPr lang="en-GB" sz="1400" b="1" baseline="0" dirty="0" err="1" smtClean="0">
                          <a:solidFill>
                            <a:schemeClr val="tx1"/>
                          </a:solidFill>
                          <a:effectLst/>
                          <a:latin typeface="Courier New" pitchFamily="49" charset="0"/>
                          <a:ea typeface="Calibri"/>
                          <a:cs typeface="Courier New" pitchFamily="49" charset="0"/>
                        </a:rPr>
                        <a:t>pointerName</a:t>
                      </a:r>
                      <a:r>
                        <a:rPr lang="en-GB" sz="1400" b="1" baseline="0" dirty="0" smtClean="0">
                          <a:solidFill>
                            <a:schemeClr val="tx1"/>
                          </a:solidFill>
                          <a:effectLst/>
                          <a:latin typeface="Courier New" pitchFamily="49" charset="0"/>
                          <a:ea typeface="Calibri"/>
                          <a:cs typeface="Courier New" pitchFamily="49" charset="0"/>
                        </a:rPr>
                        <a:t> = </a:t>
                      </a:r>
                      <a:r>
                        <a:rPr lang="en-GB" sz="1400" b="1" dirty="0" smtClean="0">
                          <a:solidFill>
                            <a:srgbClr val="0070C0"/>
                          </a:solidFill>
                          <a:effectLst/>
                          <a:latin typeface="Courier New" pitchFamily="49" charset="0"/>
                          <a:ea typeface="Calibri"/>
                          <a:cs typeface="Courier New" pitchFamily="49" charset="0"/>
                        </a:rPr>
                        <a:t>new </a:t>
                      </a:r>
                      <a:r>
                        <a:rPr lang="en-GB" sz="1400" b="1" baseline="0" dirty="0" err="1" smtClean="0">
                          <a:solidFill>
                            <a:schemeClr val="tx1"/>
                          </a:solidFill>
                          <a:effectLst/>
                          <a:latin typeface="Courier New" pitchFamily="49" charset="0"/>
                          <a:ea typeface="Calibri"/>
                          <a:cs typeface="Courier New" pitchFamily="49" charset="0"/>
                        </a:rPr>
                        <a:t>typeName</a:t>
                      </a:r>
                      <a:r>
                        <a:rPr lang="en-GB" sz="1400" b="1" baseline="0" dirty="0" smtClean="0">
                          <a:solidFill>
                            <a:schemeClr val="tx1"/>
                          </a:solidFill>
                          <a:effectLst/>
                          <a:latin typeface="Courier New" pitchFamily="49" charset="0"/>
                          <a:ea typeface="Calibri"/>
                          <a:cs typeface="Courier New" pitchFamily="49" charset="0"/>
                        </a:rPr>
                        <a:t>;</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264070050"/>
              </p:ext>
            </p:extLst>
          </p:nvPr>
        </p:nvGraphicFramePr>
        <p:xfrm>
          <a:off x="-324544" y="2139702"/>
          <a:ext cx="7704856" cy="528828"/>
        </p:xfrm>
        <a:graphic>
          <a:graphicData uri="http://schemas.openxmlformats.org/drawingml/2006/table">
            <a:tbl>
              <a:tblPr firstRow="1" firstCol="1" bandRow="1">
                <a:tableStyleId>{3B4B98B0-60AC-42C2-AFA5-B58CD77FA1E5}</a:tableStyleId>
              </a:tblPr>
              <a:tblGrid>
                <a:gridCol w="645600"/>
                <a:gridCol w="7059256"/>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a:t>
                      </a:r>
                      <a:r>
                        <a:rPr lang="en-GB" sz="1400" b="1" baseline="0" dirty="0" err="1" smtClean="0">
                          <a:solidFill>
                            <a:schemeClr val="tx1"/>
                          </a:solidFill>
                          <a:effectLst/>
                          <a:latin typeface="Courier New" pitchFamily="49" charset="0"/>
                          <a:ea typeface="Calibri"/>
                          <a:cs typeface="Courier New" pitchFamily="49" charset="0"/>
                        </a:rPr>
                        <a:t>ptrInt</a:t>
                      </a:r>
                      <a:r>
                        <a:rPr lang="en-GB" sz="1400" b="1" baseline="0" dirty="0" smtClean="0">
                          <a:solidFill>
                            <a:schemeClr val="tx1"/>
                          </a:solidFill>
                          <a:effectLst/>
                          <a:latin typeface="Courier New" pitchFamily="49" charset="0"/>
                          <a:ea typeface="Calibri"/>
                          <a:cs typeface="Courier New" pitchFamily="49" charset="0"/>
                        </a:rPr>
                        <a:t> = </a:t>
                      </a:r>
                      <a:r>
                        <a:rPr lang="en-GB" sz="1400" b="1" dirty="0" smtClean="0">
                          <a:solidFill>
                            <a:srgbClr val="0070C0"/>
                          </a:solidFill>
                          <a:effectLst/>
                          <a:latin typeface="Courier New" pitchFamily="49" charset="0"/>
                          <a:ea typeface="Calibri"/>
                          <a:cs typeface="Courier New" pitchFamily="49" charset="0"/>
                        </a:rPr>
                        <a:t>new </a:t>
                      </a: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Allocate new </a:t>
                      </a:r>
                      <a:r>
                        <a:rPr lang="en-GB" sz="1400" b="1" baseline="0" dirty="0" err="1" smtClean="0">
                          <a:solidFill>
                            <a:srgbClr val="00B050"/>
                          </a:solidFill>
                          <a:effectLst/>
                          <a:latin typeface="Courier New" pitchFamily="49" charset="0"/>
                          <a:ea typeface="Calibri"/>
                          <a:cs typeface="Courier New" pitchFamily="49" charset="0"/>
                        </a:rPr>
                        <a:t>int</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2</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a:noFill/>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dirty="0" smtClean="0">
                          <a:solidFill>
                            <a:srgbClr val="0070C0"/>
                          </a:solidFill>
                          <a:effectLst/>
                          <a:latin typeface="Courier New" pitchFamily="49" charset="0"/>
                          <a:ea typeface="Calibri"/>
                          <a:cs typeface="Courier New" pitchFamily="49" charset="0"/>
                        </a:rPr>
                        <a:t>double</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a:t>
                      </a:r>
                      <a:r>
                        <a:rPr lang="en-GB" sz="1400" b="1" baseline="0" dirty="0" err="1" smtClean="0">
                          <a:solidFill>
                            <a:schemeClr val="tx1"/>
                          </a:solidFill>
                          <a:effectLst/>
                          <a:latin typeface="Courier New" pitchFamily="49" charset="0"/>
                          <a:ea typeface="Calibri"/>
                          <a:cs typeface="Courier New" pitchFamily="49" charset="0"/>
                        </a:rPr>
                        <a:t>ptrDouble</a:t>
                      </a:r>
                      <a:r>
                        <a:rPr lang="en-GB" sz="1400" b="1" baseline="0" dirty="0" smtClean="0">
                          <a:solidFill>
                            <a:schemeClr val="tx1"/>
                          </a:solidFill>
                          <a:effectLst/>
                          <a:latin typeface="Courier New" pitchFamily="49" charset="0"/>
                          <a:ea typeface="Calibri"/>
                          <a:cs typeface="Courier New" pitchFamily="49" charset="0"/>
                        </a:rPr>
                        <a:t> = </a:t>
                      </a:r>
                      <a:r>
                        <a:rPr lang="en-GB" sz="1400" b="1" dirty="0" smtClean="0">
                          <a:solidFill>
                            <a:srgbClr val="0070C0"/>
                          </a:solidFill>
                          <a:effectLst/>
                          <a:latin typeface="Courier New" pitchFamily="49" charset="0"/>
                          <a:ea typeface="Calibri"/>
                          <a:cs typeface="Courier New" pitchFamily="49" charset="0"/>
                        </a:rPr>
                        <a:t>new double</a:t>
                      </a:r>
                      <a:r>
                        <a:rPr lang="en-GB" sz="1400" b="1" baseline="0" dirty="0" smtClean="0">
                          <a:solidFill>
                            <a:schemeClr val="tx1"/>
                          </a:solidFill>
                          <a:effectLst/>
                          <a:latin typeface="Courier New" pitchFamily="49" charset="0"/>
                          <a:ea typeface="Calibri"/>
                          <a:cs typeface="Courier New" pitchFamily="49" charset="0"/>
                        </a:rPr>
                        <a:t>(2.0); </a:t>
                      </a:r>
                      <a:r>
                        <a:rPr lang="en-GB" sz="1400" b="1" baseline="0" dirty="0" smtClean="0">
                          <a:solidFill>
                            <a:srgbClr val="00B050"/>
                          </a:solidFill>
                          <a:effectLst/>
                          <a:latin typeface="Courier New" pitchFamily="49" charset="0"/>
                          <a:ea typeface="Calibri"/>
                          <a:cs typeface="Courier New" pitchFamily="49" charset="0"/>
                        </a:rPr>
                        <a:t>// Allocate + initialise</a:t>
                      </a:r>
                      <a:endParaRPr lang="en-GB" sz="1400" b="1" dirty="0" smtClean="0">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8" name="TextBox 7"/>
          <p:cNvSpPr txBox="1"/>
          <p:nvPr/>
        </p:nvSpPr>
        <p:spPr>
          <a:xfrm>
            <a:off x="1835696" y="4371950"/>
            <a:ext cx="5544616" cy="1015663"/>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Aside</a:t>
            </a:r>
            <a:r>
              <a:rPr lang="en-GB" sz="2000" b="1" dirty="0">
                <a:solidFill>
                  <a:schemeClr val="tx1">
                    <a:lumMod val="85000"/>
                    <a:lumOff val="15000"/>
                  </a:schemeClr>
                </a:solidFill>
                <a:latin typeface="Calibri" pitchFamily="34" charset="0"/>
              </a:rPr>
              <a:t>: </a:t>
            </a:r>
            <a:r>
              <a:rPr lang="en-GB" sz="2000" dirty="0">
                <a:solidFill>
                  <a:schemeClr val="tx1">
                    <a:lumMod val="85000"/>
                    <a:lumOff val="15000"/>
                  </a:schemeClr>
                </a:solidFill>
                <a:latin typeface="Calibri" pitchFamily="34" charset="0"/>
              </a:rPr>
              <a:t>If there is insufficient free space to allocate </a:t>
            </a:r>
            <a:r>
              <a:rPr lang="en-GB" sz="2000" dirty="0" smtClean="0">
                <a:solidFill>
                  <a:schemeClr val="tx1">
                    <a:lumMod val="85000"/>
                    <a:lumOff val="15000"/>
                  </a:schemeClr>
                </a:solidFill>
                <a:latin typeface="Calibri" pitchFamily="34" charset="0"/>
              </a:rPr>
              <a:t>a data </a:t>
            </a:r>
            <a:r>
              <a:rPr lang="en-GB" sz="2000" dirty="0">
                <a:solidFill>
                  <a:schemeClr val="tx1">
                    <a:lumMod val="85000"/>
                    <a:lumOff val="15000"/>
                  </a:schemeClr>
                </a:solidFill>
                <a:latin typeface="Calibri" pitchFamily="34" charset="0"/>
              </a:rPr>
              <a:t>item </a:t>
            </a:r>
            <a:r>
              <a:rPr lang="en-GB" sz="2000" dirty="0" smtClean="0">
                <a:solidFill>
                  <a:schemeClr val="tx1">
                    <a:lumMod val="85000"/>
                    <a:lumOff val="15000"/>
                  </a:schemeClr>
                </a:solidFill>
                <a:latin typeface="Calibri" pitchFamily="34" charset="0"/>
              </a:rPr>
              <a:t>an </a:t>
            </a:r>
            <a:r>
              <a:rPr lang="en-GB" sz="2000" dirty="0">
                <a:solidFill>
                  <a:schemeClr val="tx1">
                    <a:lumMod val="85000"/>
                    <a:lumOff val="15000"/>
                  </a:schemeClr>
                </a:solidFill>
                <a:latin typeface="Calibri" pitchFamily="34" charset="0"/>
              </a:rPr>
              <a:t>exception is </a:t>
            </a:r>
            <a:r>
              <a:rPr lang="en-GB" sz="2000" dirty="0" smtClean="0">
                <a:solidFill>
                  <a:schemeClr val="tx1">
                    <a:lumMod val="85000"/>
                    <a:lumOff val="15000"/>
                  </a:schemeClr>
                </a:solidFill>
                <a:latin typeface="Calibri" pitchFamily="34" charset="0"/>
              </a:rPr>
              <a:t>thrown.</a:t>
            </a:r>
            <a:endParaRPr lang="en-GB" sz="2000" dirty="0">
              <a:solidFill>
                <a:schemeClr val="tx1">
                  <a:lumMod val="85000"/>
                  <a:lumOff val="15000"/>
                </a:schemeClr>
              </a:solidFill>
              <a:latin typeface="Calibri" pitchFamily="34" charset="0"/>
            </a:endParaRPr>
          </a:p>
          <a:p>
            <a:endParaRPr lang="en-GB" sz="2000" dirty="0">
              <a:solidFill>
                <a:schemeClr val="tx1">
                  <a:lumMod val="85000"/>
                  <a:lumOff val="15000"/>
                </a:schemeClr>
              </a:solidFill>
              <a:latin typeface="Calibri" pitchFamily="34" charset="0"/>
            </a:endParaRPr>
          </a:p>
        </p:txBody>
      </p:sp>
      <p:pic>
        <p:nvPicPr>
          <p:cNvPr id="40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H="1">
            <a:off x="165068" y="4202949"/>
            <a:ext cx="1454604" cy="923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338455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627534"/>
            <a:ext cx="4752528" cy="3631763"/>
          </a:xfrm>
          <a:prstGeom prst="rect">
            <a:avLst/>
          </a:prstGeom>
          <a:noFill/>
        </p:spPr>
        <p:txBody>
          <a:bodyPr wrap="square" rtlCol="0">
            <a:spAutoFit/>
          </a:bodyPr>
          <a:lstStyle/>
          <a:p>
            <a:r>
              <a:rPr lang="en-GB" sz="2000" dirty="0" smtClean="0">
                <a:solidFill>
                  <a:schemeClr val="tx1">
                    <a:lumMod val="85000"/>
                    <a:lumOff val="15000"/>
                  </a:schemeClr>
                </a:solidFill>
                <a:latin typeface="Calibri" pitchFamily="34" charset="0"/>
              </a:rPr>
              <a:t>The </a:t>
            </a:r>
            <a:r>
              <a:rPr lang="en-GB" b="1" dirty="0">
                <a:solidFill>
                  <a:schemeClr val="tx1">
                    <a:lumMod val="85000"/>
                    <a:lumOff val="15000"/>
                  </a:schemeClr>
                </a:solidFill>
                <a:latin typeface="Courier New" pitchFamily="49" charset="0"/>
                <a:cs typeface="Courier New" pitchFamily="49" charset="0"/>
              </a:rPr>
              <a:t>delete</a:t>
            </a:r>
            <a:r>
              <a:rPr lang="en-GB" dirty="0">
                <a:solidFill>
                  <a:schemeClr val="tx1">
                    <a:lumMod val="85000"/>
                    <a:lumOff val="15000"/>
                  </a:schemeClr>
                </a:solidFill>
                <a:latin typeface="Calibri" pitchFamily="34" charset="0"/>
              </a:rPr>
              <a:t> </a:t>
            </a:r>
            <a:r>
              <a:rPr lang="en-GB" sz="2000" dirty="0" smtClean="0">
                <a:solidFill>
                  <a:schemeClr val="tx1">
                    <a:lumMod val="85000"/>
                    <a:lumOff val="15000"/>
                  </a:schemeClr>
                </a:solidFill>
                <a:latin typeface="Calibri" pitchFamily="34" charset="0"/>
              </a:rPr>
              <a:t>keyword returns </a:t>
            </a:r>
            <a:r>
              <a:rPr lang="en-GB" sz="2000" dirty="0">
                <a:solidFill>
                  <a:schemeClr val="tx1">
                    <a:lumMod val="85000"/>
                    <a:lumOff val="15000"/>
                  </a:schemeClr>
                </a:solidFill>
                <a:latin typeface="Calibri" pitchFamily="34" charset="0"/>
              </a:rPr>
              <a:t>memory to the free store so that it can be </a:t>
            </a:r>
            <a:r>
              <a:rPr lang="en-GB" sz="2000" dirty="0" smtClean="0">
                <a:solidFill>
                  <a:schemeClr val="tx1">
                    <a:lumMod val="85000"/>
                    <a:lumOff val="15000"/>
                  </a:schemeClr>
                </a:solidFill>
                <a:latin typeface="Calibri" pitchFamily="34" charset="0"/>
              </a:rPr>
              <a:t>reused.</a:t>
            </a:r>
            <a:endParaRPr lang="en-GB" sz="2000" dirty="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r>
              <a:rPr lang="en-GB" b="1" dirty="0">
                <a:solidFill>
                  <a:schemeClr val="tx1">
                    <a:lumMod val="85000"/>
                    <a:lumOff val="15000"/>
                  </a:schemeClr>
                </a:solidFill>
                <a:latin typeface="Courier New" pitchFamily="49" charset="0"/>
                <a:cs typeface="Courier New" pitchFamily="49" charset="0"/>
              </a:rPr>
              <a:t>delete</a:t>
            </a:r>
            <a:r>
              <a:rPr lang="en-GB" sz="2000" dirty="0">
                <a:solidFill>
                  <a:schemeClr val="tx1">
                    <a:lumMod val="85000"/>
                    <a:lumOff val="15000"/>
                  </a:schemeClr>
                </a:solidFill>
                <a:latin typeface="Calibri" pitchFamily="34" charset="0"/>
              </a:rPr>
              <a:t> is followed by a pointer to the block of memory </a:t>
            </a:r>
            <a:r>
              <a:rPr lang="en-GB" sz="2000" dirty="0" smtClean="0">
                <a:solidFill>
                  <a:schemeClr val="tx1">
                    <a:lumMod val="85000"/>
                    <a:lumOff val="15000"/>
                  </a:schemeClr>
                </a:solidFill>
                <a:latin typeface="Calibri" pitchFamily="34" charset="0"/>
              </a:rPr>
              <a:t>(allocated </a:t>
            </a:r>
            <a:r>
              <a:rPr lang="en-GB" sz="2000" dirty="0">
                <a:solidFill>
                  <a:schemeClr val="tx1">
                    <a:lumMod val="85000"/>
                    <a:lumOff val="15000"/>
                  </a:schemeClr>
                </a:solidFill>
                <a:latin typeface="Calibri" pitchFamily="34" charset="0"/>
              </a:rPr>
              <a:t>by </a:t>
            </a:r>
            <a:r>
              <a:rPr lang="en-GB" b="1" dirty="0">
                <a:solidFill>
                  <a:schemeClr val="tx1">
                    <a:lumMod val="85000"/>
                    <a:lumOff val="15000"/>
                  </a:schemeClr>
                </a:solidFill>
                <a:latin typeface="Courier New" pitchFamily="49" charset="0"/>
                <a:cs typeface="Courier New" pitchFamily="49" charset="0"/>
              </a:rPr>
              <a:t>new</a:t>
            </a:r>
            <a:r>
              <a:rPr lang="en-GB" sz="2000" dirty="0">
                <a:solidFill>
                  <a:schemeClr val="tx1">
                    <a:lumMod val="85000"/>
                    <a:lumOff val="15000"/>
                  </a:schemeClr>
                </a:solidFill>
                <a:latin typeface="Calibri" pitchFamily="34" charset="0"/>
              </a:rPr>
              <a:t>) that is to be </a:t>
            </a:r>
            <a:r>
              <a:rPr lang="en-GB" sz="2000" dirty="0" smtClean="0">
                <a:solidFill>
                  <a:schemeClr val="tx1">
                    <a:lumMod val="85000"/>
                    <a:lumOff val="15000"/>
                  </a:schemeClr>
                </a:solidFill>
                <a:latin typeface="Calibri" pitchFamily="34" charset="0"/>
              </a:rPr>
              <a:t>freed</a:t>
            </a:r>
            <a:r>
              <a:rPr lang="en-GB" sz="2000" dirty="0">
                <a:solidFill>
                  <a:schemeClr val="tx1">
                    <a:lumMod val="85000"/>
                    <a:lumOff val="15000"/>
                  </a:schemeClr>
                </a:solidFill>
                <a:latin typeface="Calibri" pitchFamily="34" charset="0"/>
              </a:rPr>
              <a:t>:</a:t>
            </a: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r>
              <a:rPr lang="en-GB" sz="2000" b="1" dirty="0">
                <a:solidFill>
                  <a:schemeClr val="tx1">
                    <a:lumMod val="85000"/>
                    <a:lumOff val="15000"/>
                  </a:schemeClr>
                </a:solidFill>
                <a:latin typeface="Calibri" pitchFamily="34" charset="0"/>
              </a:rPr>
              <a:t>Note: </a:t>
            </a:r>
            <a:r>
              <a:rPr lang="en-GB" sz="2000" dirty="0">
                <a:solidFill>
                  <a:schemeClr val="tx1">
                    <a:lumMod val="85000"/>
                    <a:lumOff val="15000"/>
                  </a:schemeClr>
                </a:solidFill>
                <a:latin typeface="Calibri" pitchFamily="34" charset="0"/>
              </a:rPr>
              <a:t>the pointer itself is not deleted, only that which is pointed </a:t>
            </a:r>
            <a:r>
              <a:rPr lang="en-GB" sz="2000" dirty="0" smtClean="0">
                <a:solidFill>
                  <a:schemeClr val="tx1">
                    <a:lumMod val="85000"/>
                    <a:lumOff val="15000"/>
                  </a:schemeClr>
                </a:solidFill>
                <a:latin typeface="Calibri" pitchFamily="34" charset="0"/>
              </a:rPr>
              <a:t>to.</a:t>
            </a:r>
            <a:endParaRPr lang="en-GB" sz="2000" dirty="0">
              <a:solidFill>
                <a:schemeClr val="tx1">
                  <a:lumMod val="85000"/>
                  <a:lumOff val="15000"/>
                </a:schemeClr>
              </a:solidFill>
              <a:latin typeface="Calibri" pitchFamily="34"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4128" y="699542"/>
            <a:ext cx="2704109" cy="340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9" name="Table 8"/>
          <p:cNvGraphicFramePr>
            <a:graphicFrameLocks noGrp="1"/>
          </p:cNvGraphicFramePr>
          <p:nvPr>
            <p:extLst>
              <p:ext uri="{D42A27DB-BD31-4B8C-83A1-F6EECF244321}">
                <p14:modId xmlns:p14="http://schemas.microsoft.com/office/powerpoint/2010/main" val="3275827044"/>
              </p:ext>
            </p:extLst>
          </p:nvPr>
        </p:nvGraphicFramePr>
        <p:xfrm>
          <a:off x="-108520" y="2499742"/>
          <a:ext cx="4968552" cy="793242"/>
        </p:xfrm>
        <a:graphic>
          <a:graphicData uri="http://schemas.openxmlformats.org/drawingml/2006/table">
            <a:tbl>
              <a:tblPr firstRow="1" firstCol="1" bandRow="1">
                <a:tableStyleId>{3B4B98B0-60AC-42C2-AFA5-B58CD77FA1E5}</a:tableStyleId>
              </a:tblPr>
              <a:tblGrid>
                <a:gridCol w="416321"/>
                <a:gridCol w="4552231"/>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a:t>
                      </a:r>
                      <a:r>
                        <a:rPr lang="en-GB" sz="1400" b="1" baseline="0" dirty="0" err="1" smtClean="0">
                          <a:solidFill>
                            <a:schemeClr val="tx1"/>
                          </a:solidFill>
                          <a:effectLst/>
                          <a:latin typeface="Courier New" pitchFamily="49" charset="0"/>
                          <a:ea typeface="Calibri"/>
                          <a:cs typeface="Courier New" pitchFamily="49" charset="0"/>
                        </a:rPr>
                        <a:t>ptrInt</a:t>
                      </a:r>
                      <a:r>
                        <a:rPr lang="en-GB" sz="1400" b="1" baseline="0" dirty="0" smtClean="0">
                          <a:solidFill>
                            <a:schemeClr val="tx1"/>
                          </a:solidFill>
                          <a:effectLst/>
                          <a:latin typeface="Courier New" pitchFamily="49" charset="0"/>
                          <a:ea typeface="Calibri"/>
                          <a:cs typeface="Courier New" pitchFamily="49" charset="0"/>
                        </a:rPr>
                        <a:t> = </a:t>
                      </a:r>
                      <a:r>
                        <a:rPr lang="en-GB" sz="1400" b="1" dirty="0" smtClean="0">
                          <a:solidFill>
                            <a:srgbClr val="0070C0"/>
                          </a:solidFill>
                          <a:effectLst/>
                          <a:latin typeface="Courier New" pitchFamily="49" charset="0"/>
                          <a:ea typeface="Calibri"/>
                          <a:cs typeface="Courier New" pitchFamily="49" charset="0"/>
                        </a:rPr>
                        <a:t>new </a:t>
                      </a:r>
                      <a:r>
                        <a:rPr lang="en-GB" sz="1400" b="1"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Allocate memory</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2</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a:noFill/>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baseline="0" dirty="0" smtClean="0">
                          <a:solidFill>
                            <a:srgbClr val="00B050"/>
                          </a:solidFill>
                          <a:effectLst/>
                          <a:latin typeface="Courier New" pitchFamily="49" charset="0"/>
                          <a:ea typeface="Calibri"/>
                          <a:cs typeface="Courier New" pitchFamily="49" charset="0"/>
                        </a:rPr>
                        <a:t>// Use allocated memory</a:t>
                      </a:r>
                      <a:endParaRPr lang="en-GB" sz="1400" b="1" dirty="0" smtClean="0">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3</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a:noFill/>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dirty="0" smtClean="0">
                          <a:solidFill>
                            <a:srgbClr val="0070C0"/>
                          </a:solidFill>
                          <a:effectLst/>
                          <a:latin typeface="Courier New" pitchFamily="49" charset="0"/>
                          <a:ea typeface="Calibri"/>
                          <a:cs typeface="Courier New" pitchFamily="49" charset="0"/>
                        </a:rPr>
                        <a:t>delete</a:t>
                      </a:r>
                      <a:r>
                        <a:rPr lang="en-GB" sz="1400" b="1" baseline="0" dirty="0" smtClean="0">
                          <a:solidFill>
                            <a:srgbClr val="0070C0"/>
                          </a:solidFill>
                          <a:effectLst/>
                          <a:latin typeface="Courier New" pitchFamily="49" charset="0"/>
                          <a:ea typeface="Calibri"/>
                          <a:cs typeface="Courier New" pitchFamily="49" charset="0"/>
                        </a:rPr>
                        <a:t> </a:t>
                      </a:r>
                      <a:r>
                        <a:rPr lang="en-GB" sz="1400" b="1" baseline="0" dirty="0" err="1" smtClean="0">
                          <a:solidFill>
                            <a:schemeClr val="tx1"/>
                          </a:solidFill>
                          <a:effectLst/>
                          <a:latin typeface="Courier New" pitchFamily="49" charset="0"/>
                          <a:ea typeface="Calibri"/>
                          <a:cs typeface="Courier New" pitchFamily="49" charset="0"/>
                        </a:rPr>
                        <a:t>ptrInt</a:t>
                      </a:r>
                      <a:r>
                        <a:rPr lang="en-GB" sz="1400" b="1" baseline="0" dirty="0" smtClean="0">
                          <a:solidFill>
                            <a:schemeClr val="tx1"/>
                          </a:solidFill>
                          <a:effectLst/>
                          <a:latin typeface="Courier New" pitchFamily="49" charset="0"/>
                          <a:ea typeface="Calibri"/>
                          <a:cs typeface="Courier New" pitchFamily="49" charset="0"/>
                        </a:rPr>
                        <a:t>; </a:t>
                      </a:r>
                      <a:r>
                        <a:rPr lang="en-GB" sz="1400" b="1" baseline="0" dirty="0" smtClean="0">
                          <a:solidFill>
                            <a:srgbClr val="00B050"/>
                          </a:solidFill>
                          <a:effectLst/>
                          <a:latin typeface="Courier New" pitchFamily="49" charset="0"/>
                          <a:ea typeface="Calibri"/>
                          <a:cs typeface="Courier New" pitchFamily="49" charset="0"/>
                        </a:rPr>
                        <a:t>// Free memory</a:t>
                      </a:r>
                      <a:endParaRPr lang="en-GB" sz="1400" b="1"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274801173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627534"/>
            <a:ext cx="5472608" cy="1323439"/>
          </a:xfrm>
          <a:prstGeom prst="rect">
            <a:avLst/>
          </a:prstGeom>
          <a:noFill/>
        </p:spPr>
        <p:txBody>
          <a:bodyPr wrap="square" rtlCol="0">
            <a:spAutoFit/>
          </a:bodyPr>
          <a:lstStyle/>
          <a:p>
            <a:r>
              <a:rPr lang="en-GB" sz="2000" dirty="0">
                <a:solidFill>
                  <a:schemeClr val="tx1">
                    <a:lumMod val="85000"/>
                    <a:lumOff val="15000"/>
                  </a:schemeClr>
                </a:solidFill>
                <a:latin typeface="Calibri" pitchFamily="34" charset="0"/>
              </a:rPr>
              <a:t>Use of the </a:t>
            </a:r>
            <a:r>
              <a:rPr lang="en-GB" b="1" dirty="0">
                <a:solidFill>
                  <a:schemeClr val="tx1">
                    <a:lumMod val="85000"/>
                    <a:lumOff val="15000"/>
                  </a:schemeClr>
                </a:solidFill>
                <a:latin typeface="Courier New" pitchFamily="49" charset="0"/>
                <a:cs typeface="Courier New" pitchFamily="49" charset="0"/>
              </a:rPr>
              <a:t>new</a:t>
            </a:r>
            <a:r>
              <a:rPr lang="en-GB" sz="2000" dirty="0">
                <a:solidFill>
                  <a:schemeClr val="tx1">
                    <a:lumMod val="85000"/>
                    <a:lumOff val="15000"/>
                  </a:schemeClr>
                </a:solidFill>
                <a:latin typeface="Calibri" pitchFamily="34" charset="0"/>
              </a:rPr>
              <a:t> keyword should always be balanced with a corresponding use of </a:t>
            </a:r>
            <a:r>
              <a:rPr lang="en-GB" b="1" dirty="0">
                <a:solidFill>
                  <a:schemeClr val="tx1">
                    <a:lumMod val="85000"/>
                    <a:lumOff val="15000"/>
                  </a:schemeClr>
                </a:solidFill>
                <a:latin typeface="Courier New" pitchFamily="49" charset="0"/>
                <a:cs typeface="Courier New" pitchFamily="49" charset="0"/>
              </a:rPr>
              <a:t>delete</a:t>
            </a:r>
            <a:r>
              <a:rPr lang="en-GB" sz="2000" dirty="0">
                <a:solidFill>
                  <a:schemeClr val="tx1">
                    <a:lumMod val="85000"/>
                    <a:lumOff val="15000"/>
                  </a:schemeClr>
                </a:solidFill>
                <a:latin typeface="Calibri" pitchFamily="34" charset="0"/>
              </a:rPr>
              <a:t>. Failure to do </a:t>
            </a:r>
            <a:r>
              <a:rPr lang="en-GB" sz="2000" dirty="0" smtClean="0">
                <a:solidFill>
                  <a:schemeClr val="tx1">
                    <a:lumMod val="85000"/>
                    <a:lumOff val="15000"/>
                  </a:schemeClr>
                </a:solidFill>
                <a:latin typeface="Calibri" pitchFamily="34" charset="0"/>
              </a:rPr>
              <a:t>so will </a:t>
            </a:r>
            <a:r>
              <a:rPr lang="en-GB" sz="2000" dirty="0">
                <a:solidFill>
                  <a:schemeClr val="tx1">
                    <a:lumMod val="85000"/>
                    <a:lumOff val="15000"/>
                  </a:schemeClr>
                </a:solidFill>
                <a:latin typeface="Calibri" pitchFamily="34" charset="0"/>
              </a:rPr>
              <a:t>result in a memory leak – i.e. memory that now cannot be used</a:t>
            </a:r>
            <a:r>
              <a:rPr lang="en-GB" sz="2000" dirty="0" smtClean="0">
                <a:solidFill>
                  <a:schemeClr val="tx1">
                    <a:lumMod val="85000"/>
                    <a:lumOff val="15000"/>
                  </a:schemeClr>
                </a:solidFill>
                <a:latin typeface="Calibri" pitchFamily="34" charset="0"/>
              </a:rPr>
              <a:t>.</a:t>
            </a:r>
          </a:p>
        </p:txBody>
      </p:sp>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9535" y="1635646"/>
            <a:ext cx="6581775" cy="3162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71192"/>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51435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152"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7878" y="267494"/>
            <a:ext cx="4954602" cy="49480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itle 1"/>
          <p:cNvSpPr txBox="1">
            <a:spLocks/>
          </p:cNvSpPr>
          <p:nvPr/>
        </p:nvSpPr>
        <p:spPr>
          <a:xfrm>
            <a:off x="723785" y="994420"/>
            <a:ext cx="3704199" cy="857250"/>
          </a:xfrm>
          <a:prstGeom prst="rect">
            <a:avLst/>
          </a:prstGeom>
        </p:spPr>
        <p:txBody>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indent="0" algn="ctr">
              <a:buNone/>
            </a:pPr>
            <a:r>
              <a:rPr lang="en-GB" dirty="0" smtClean="0">
                <a:solidFill>
                  <a:schemeClr val="tx1"/>
                </a:solidFill>
                <a:effectLst/>
                <a:latin typeface="Calibri" pitchFamily="34" charset="0"/>
              </a:rPr>
              <a:t>How to Picture Memory</a:t>
            </a:r>
            <a:endParaRPr lang="en-GB" dirty="0">
              <a:solidFill>
                <a:schemeClr val="bg1"/>
              </a:solidFill>
              <a:effectLst/>
              <a:latin typeface="Calibri" pitchFamily="34" charset="0"/>
            </a:endParaRPr>
          </a:p>
        </p:txBody>
      </p:sp>
    </p:spTree>
    <p:extLst>
      <p:ext uri="{BB962C8B-B14F-4D97-AF65-F5344CB8AC3E}">
        <p14:creationId xmlns:p14="http://schemas.microsoft.com/office/powerpoint/2010/main" val="1585428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152"/>
                                        </p:tgtEl>
                                        <p:attrNameLst>
                                          <p:attrName>style.visibility</p:attrName>
                                        </p:attrNameLst>
                                      </p:cBhvr>
                                      <p:to>
                                        <p:strVal val="visible"/>
                                      </p:to>
                                    </p:set>
                                    <p:animEffect transition="in" filter="fade">
                                      <p:cBhvr>
                                        <p:cTn id="7" dur="500"/>
                                        <p:tgtEl>
                                          <p:spTgt spid="6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627534"/>
            <a:ext cx="4392488" cy="2708434"/>
          </a:xfrm>
          <a:prstGeom prst="rect">
            <a:avLst/>
          </a:prstGeom>
          <a:noFill/>
        </p:spPr>
        <p:txBody>
          <a:bodyPr wrap="square" rtlCol="0">
            <a:spAutoFit/>
          </a:bodyPr>
          <a:lstStyle/>
          <a:p>
            <a:r>
              <a:rPr lang="en-GB" sz="2000" dirty="0">
                <a:solidFill>
                  <a:schemeClr val="tx1">
                    <a:lumMod val="85000"/>
                    <a:lumOff val="15000"/>
                  </a:schemeClr>
                </a:solidFill>
                <a:latin typeface="Calibri" pitchFamily="34" charset="0"/>
              </a:rPr>
              <a:t>A good way of understanding dynamic memory is by visualising </a:t>
            </a:r>
            <a:r>
              <a:rPr lang="en-GB" sz="2000" dirty="0" smtClean="0">
                <a:solidFill>
                  <a:schemeClr val="tx1">
                    <a:lumMod val="85000"/>
                    <a:lumOff val="15000"/>
                  </a:schemeClr>
                </a:solidFill>
                <a:latin typeface="Calibri" pitchFamily="34" charset="0"/>
              </a:rPr>
              <a:t>what happens </a:t>
            </a:r>
            <a:r>
              <a:rPr lang="en-GB" sz="2000" dirty="0">
                <a:solidFill>
                  <a:schemeClr val="tx1">
                    <a:lumMod val="85000"/>
                    <a:lumOff val="15000"/>
                  </a:schemeClr>
                </a:solidFill>
                <a:latin typeface="Calibri" pitchFamily="34" charset="0"/>
              </a:rPr>
              <a:t>whenever new data is allocated.</a:t>
            </a:r>
          </a:p>
          <a:p>
            <a:endParaRPr lang="en-GB" sz="1000" dirty="0">
              <a:solidFill>
                <a:schemeClr val="tx1">
                  <a:lumMod val="85000"/>
                  <a:lumOff val="15000"/>
                </a:schemeClr>
              </a:solidFill>
              <a:latin typeface="Calibri" pitchFamily="34" charset="0"/>
            </a:endParaRPr>
          </a:p>
          <a:p>
            <a:r>
              <a:rPr lang="en-GB" sz="2000" dirty="0">
                <a:solidFill>
                  <a:schemeClr val="tx1">
                    <a:lumMod val="85000"/>
                    <a:lumOff val="15000"/>
                  </a:schemeClr>
                </a:solidFill>
                <a:latin typeface="Calibri" pitchFamily="34" charset="0"/>
              </a:rPr>
              <a:t>Assume a chunk of memory is represented as a block with an associated label for the corresponding variable name. The data inside the box displays the value stored in </a:t>
            </a:r>
            <a:r>
              <a:rPr lang="en-GB" sz="2000" dirty="0" smtClean="0">
                <a:solidFill>
                  <a:schemeClr val="tx1">
                    <a:lumMod val="85000"/>
                    <a:lumOff val="15000"/>
                  </a:schemeClr>
                </a:solidFill>
                <a:latin typeface="Calibri" pitchFamily="34" charset="0"/>
              </a:rPr>
              <a:t>memory, e.g. </a:t>
            </a:r>
            <a:endParaRPr lang="en-GB" sz="2000" dirty="0">
              <a:solidFill>
                <a:schemeClr val="tx1">
                  <a:lumMod val="85000"/>
                  <a:lumOff val="15000"/>
                </a:schemeClr>
              </a:solidFill>
              <a:latin typeface="Calibri" pitchFamily="34" charset="0"/>
            </a:endParaRPr>
          </a:p>
        </p:txBody>
      </p:sp>
      <p:sp>
        <p:nvSpPr>
          <p:cNvPr id="4" name="Rounded Rectangle 3"/>
          <p:cNvSpPr/>
          <p:nvPr/>
        </p:nvSpPr>
        <p:spPr>
          <a:xfrm>
            <a:off x="2915816" y="4011910"/>
            <a:ext cx="1368152"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5" name="TextBox 4"/>
          <p:cNvSpPr txBox="1"/>
          <p:nvPr/>
        </p:nvSpPr>
        <p:spPr>
          <a:xfrm>
            <a:off x="2987824" y="4083918"/>
            <a:ext cx="1152128" cy="369332"/>
          </a:xfrm>
          <a:prstGeom prst="rect">
            <a:avLst/>
          </a:prstGeom>
          <a:noFill/>
        </p:spPr>
        <p:txBody>
          <a:bodyPr wrap="square" rtlCol="0">
            <a:spAutoFit/>
          </a:bodyPr>
          <a:lstStyle/>
          <a:p>
            <a:r>
              <a:rPr lang="en-GB" b="1" dirty="0" smtClean="0">
                <a:solidFill>
                  <a:schemeClr val="bg1"/>
                </a:solidFill>
                <a:latin typeface="Courier New" pitchFamily="49" charset="0"/>
                <a:cs typeface="Courier New" pitchFamily="49" charset="0"/>
              </a:rPr>
              <a:t>3</a:t>
            </a:r>
            <a:endParaRPr lang="en-GB" b="1" dirty="0">
              <a:solidFill>
                <a:schemeClr val="bg1"/>
              </a:solidFill>
              <a:latin typeface="Courier New" pitchFamily="49" charset="0"/>
              <a:cs typeface="Courier New" pitchFamily="49" charset="0"/>
            </a:endParaRPr>
          </a:p>
        </p:txBody>
      </p:sp>
      <p:graphicFrame>
        <p:nvGraphicFramePr>
          <p:cNvPr id="6" name="Table 5"/>
          <p:cNvGraphicFramePr>
            <a:graphicFrameLocks noGrp="1"/>
          </p:cNvGraphicFramePr>
          <p:nvPr>
            <p:extLst>
              <p:ext uri="{D42A27DB-BD31-4B8C-83A1-F6EECF244321}">
                <p14:modId xmlns:p14="http://schemas.microsoft.com/office/powerpoint/2010/main" val="2775359528"/>
              </p:ext>
            </p:extLst>
          </p:nvPr>
        </p:nvGraphicFramePr>
        <p:xfrm>
          <a:off x="107504" y="3531472"/>
          <a:ext cx="1872207" cy="264414"/>
        </p:xfrm>
        <a:graphic>
          <a:graphicData uri="http://schemas.openxmlformats.org/drawingml/2006/table">
            <a:tbl>
              <a:tblPr firstRow="1" firstCol="1" bandRow="1">
                <a:tableStyleId>{3B4B98B0-60AC-42C2-AFA5-B58CD77FA1E5}</a:tableStyleId>
              </a:tblPr>
              <a:tblGrid>
                <a:gridCol w="248865"/>
                <a:gridCol w="1623342"/>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err="1" smtClean="0">
                          <a:solidFill>
                            <a:srgbClr val="0070C0"/>
                          </a:solidFill>
                          <a:effectLst/>
                          <a:latin typeface="Courier New" pitchFamily="49" charset="0"/>
                          <a:ea typeface="Calibri"/>
                          <a:cs typeface="Courier New" pitchFamily="49" charset="0"/>
                        </a:rPr>
                        <a:t>int</a:t>
                      </a:r>
                      <a:r>
                        <a:rPr lang="en-GB" sz="1400" b="1" dirty="0" smtClean="0">
                          <a:solidFill>
                            <a:srgbClr val="0070C0"/>
                          </a:solidFill>
                          <a:effectLst/>
                          <a:latin typeface="Courier New" pitchFamily="49" charset="0"/>
                          <a:ea typeface="Calibri"/>
                          <a:cs typeface="Courier New" pitchFamily="49" charset="0"/>
                        </a:rPr>
                        <a:t> </a:t>
                      </a:r>
                      <a:r>
                        <a:rPr lang="en-GB" sz="1400" b="1" baseline="0" dirty="0" err="1" smtClean="0">
                          <a:solidFill>
                            <a:schemeClr val="tx1"/>
                          </a:solidFill>
                          <a:effectLst/>
                          <a:latin typeface="Courier New" pitchFamily="49" charset="0"/>
                          <a:ea typeface="Calibri"/>
                          <a:cs typeface="Courier New" pitchFamily="49" charset="0"/>
                        </a:rPr>
                        <a:t>val</a:t>
                      </a:r>
                      <a:r>
                        <a:rPr lang="en-GB" sz="1400" b="1" baseline="0" dirty="0" smtClean="0">
                          <a:solidFill>
                            <a:schemeClr val="tx1"/>
                          </a:solidFill>
                          <a:effectLst/>
                          <a:latin typeface="Courier New" pitchFamily="49" charset="0"/>
                          <a:ea typeface="Calibri"/>
                          <a:cs typeface="Courier New" pitchFamily="49" charset="0"/>
                        </a:rPr>
                        <a:t> = 3; </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7" name="TextBox 6"/>
          <p:cNvSpPr txBox="1"/>
          <p:nvPr/>
        </p:nvSpPr>
        <p:spPr>
          <a:xfrm>
            <a:off x="2339752" y="4074626"/>
            <a:ext cx="1152128" cy="369332"/>
          </a:xfrm>
          <a:prstGeom prst="rect">
            <a:avLst/>
          </a:prstGeom>
          <a:noFill/>
        </p:spPr>
        <p:txBody>
          <a:bodyPr wrap="square" rtlCol="0">
            <a:spAutoFit/>
          </a:bodyPr>
          <a:lstStyle/>
          <a:p>
            <a:r>
              <a:rPr lang="en-GB" b="1" dirty="0" err="1" smtClean="0">
                <a:latin typeface="Courier New" pitchFamily="49" charset="0"/>
                <a:cs typeface="Courier New" pitchFamily="49" charset="0"/>
              </a:rPr>
              <a:t>val</a:t>
            </a:r>
            <a:endParaRPr lang="en-GB" b="1" dirty="0">
              <a:latin typeface="Courier New" pitchFamily="49" charset="0"/>
              <a:cs typeface="Courier New" pitchFamily="49" charset="0"/>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95504" y="699542"/>
            <a:ext cx="4052960" cy="25644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Bent Arrow 8"/>
          <p:cNvSpPr/>
          <p:nvPr/>
        </p:nvSpPr>
        <p:spPr>
          <a:xfrm flipV="1">
            <a:off x="1043608" y="3896131"/>
            <a:ext cx="1080120" cy="510713"/>
          </a:xfrm>
          <a:prstGeom prst="bentArrow">
            <a:avLst/>
          </a:prstGeom>
          <a:solidFill>
            <a:srgbClr val="00B0F0"/>
          </a:solidFill>
          <a:ln>
            <a:solidFill>
              <a:srgbClr val="00B0F0"/>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37831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p:cNvSpPr/>
          <p:nvPr/>
        </p:nvSpPr>
        <p:spPr>
          <a:xfrm>
            <a:off x="6948264" y="1131590"/>
            <a:ext cx="1584176" cy="2160240"/>
          </a:xfrm>
          <a:prstGeom prst="roundRect">
            <a:avLst>
              <a:gd name="adj" fmla="val 6993"/>
            </a:avLst>
          </a:prstGeom>
          <a:solidFill>
            <a:schemeClr val="accent3">
              <a:lumMod val="20000"/>
              <a:lumOff val="8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15" name="Rounded Rectangle 14"/>
          <p:cNvSpPr/>
          <p:nvPr/>
        </p:nvSpPr>
        <p:spPr>
          <a:xfrm>
            <a:off x="4860032" y="1131590"/>
            <a:ext cx="1584176" cy="2160240"/>
          </a:xfrm>
          <a:prstGeom prst="roundRect">
            <a:avLst>
              <a:gd name="adj" fmla="val 6993"/>
            </a:avLst>
          </a:prstGeom>
          <a:solidFill>
            <a:schemeClr val="accent3">
              <a:lumMod val="40000"/>
              <a:lumOff val="60000"/>
            </a:schemeClr>
          </a:solidFill>
          <a:ln>
            <a:solidFill>
              <a:schemeClr val="accent3">
                <a:lumMod val="60000"/>
                <a:lumOff val="40000"/>
              </a:schemeClr>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2" name="TextBox 1"/>
          <p:cNvSpPr txBox="1"/>
          <p:nvPr/>
        </p:nvSpPr>
        <p:spPr>
          <a:xfrm>
            <a:off x="179512" y="627534"/>
            <a:ext cx="3960440" cy="3939540"/>
          </a:xfrm>
          <a:prstGeom prst="rect">
            <a:avLst/>
          </a:prstGeom>
          <a:noFill/>
        </p:spPr>
        <p:txBody>
          <a:bodyPr wrap="square" rtlCol="0">
            <a:spAutoFit/>
          </a:bodyPr>
          <a:lstStyle/>
          <a:p>
            <a:r>
              <a:rPr lang="en-GB" sz="2000" dirty="0" smtClean="0">
                <a:solidFill>
                  <a:schemeClr val="tx1">
                    <a:lumMod val="85000"/>
                    <a:lumOff val="15000"/>
                  </a:schemeClr>
                </a:solidFill>
                <a:latin typeface="Calibri" pitchFamily="34" charset="0"/>
              </a:rPr>
              <a:t>Given </a:t>
            </a:r>
            <a:r>
              <a:rPr lang="en-GB" sz="2000" dirty="0">
                <a:solidFill>
                  <a:schemeClr val="tx1">
                    <a:lumMod val="85000"/>
                    <a:lumOff val="15000"/>
                  </a:schemeClr>
                </a:solidFill>
                <a:latin typeface="Calibri" pitchFamily="34" charset="0"/>
              </a:rPr>
              <a:t>the following</a:t>
            </a:r>
            <a:r>
              <a:rPr lang="en-GB" sz="2000" dirty="0" smtClean="0">
                <a:solidFill>
                  <a:schemeClr val="tx1">
                    <a:lumMod val="85000"/>
                    <a:lumOff val="15000"/>
                  </a:schemeClr>
                </a:solidFill>
                <a:latin typeface="Calibri" pitchFamily="34" charset="0"/>
              </a:rPr>
              <a:t>:</a:t>
            </a: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smtClean="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endParaRPr lang="en-GB" sz="1000" dirty="0">
              <a:solidFill>
                <a:schemeClr val="tx1">
                  <a:lumMod val="85000"/>
                  <a:lumOff val="15000"/>
                </a:schemeClr>
              </a:solidFill>
              <a:latin typeface="Calibri" pitchFamily="34" charset="0"/>
            </a:endParaRPr>
          </a:p>
          <a:p>
            <a:r>
              <a:rPr lang="en-GB" sz="2000" dirty="0">
                <a:solidFill>
                  <a:schemeClr val="tx1">
                    <a:lumMod val="85000"/>
                    <a:lumOff val="15000"/>
                  </a:schemeClr>
                </a:solidFill>
                <a:latin typeface="Calibri" pitchFamily="34" charset="0"/>
              </a:rPr>
              <a:t>The instantiation </a:t>
            </a:r>
            <a:r>
              <a:rPr lang="en-GB" b="1" dirty="0" err="1">
                <a:solidFill>
                  <a:schemeClr val="tx1">
                    <a:lumMod val="85000"/>
                    <a:lumOff val="15000"/>
                  </a:schemeClr>
                </a:solidFill>
                <a:latin typeface="Courier New" pitchFamily="49" charset="0"/>
                <a:cs typeface="Courier New" pitchFamily="49" charset="0"/>
              </a:rPr>
              <a:t>int</a:t>
            </a:r>
            <a:r>
              <a:rPr lang="en-GB" b="1" dirty="0">
                <a:solidFill>
                  <a:schemeClr val="tx1">
                    <a:lumMod val="85000"/>
                    <a:lumOff val="15000"/>
                  </a:schemeClr>
                </a:solidFill>
                <a:latin typeface="Courier New" pitchFamily="49" charset="0"/>
                <a:cs typeface="Courier New" pitchFamily="49" charset="0"/>
              </a:rPr>
              <a:t> *</a:t>
            </a:r>
            <a:r>
              <a:rPr lang="en-GB" b="1" dirty="0" err="1">
                <a:solidFill>
                  <a:schemeClr val="tx1">
                    <a:lumMod val="85000"/>
                    <a:lumOff val="15000"/>
                  </a:schemeClr>
                </a:solidFill>
                <a:latin typeface="Courier New" pitchFamily="49" charset="0"/>
                <a:cs typeface="Courier New" pitchFamily="49" charset="0"/>
              </a:rPr>
              <a:t>ptrInt</a:t>
            </a:r>
            <a:r>
              <a:rPr lang="en-GB" b="1" dirty="0">
                <a:solidFill>
                  <a:schemeClr val="tx1">
                    <a:lumMod val="85000"/>
                    <a:lumOff val="15000"/>
                  </a:schemeClr>
                </a:solidFill>
                <a:latin typeface="Courier New" pitchFamily="49" charset="0"/>
                <a:cs typeface="Courier New" pitchFamily="49" charset="0"/>
              </a:rPr>
              <a:t> </a:t>
            </a:r>
            <a:r>
              <a:rPr lang="en-GB" sz="2000" dirty="0">
                <a:solidFill>
                  <a:schemeClr val="tx1">
                    <a:lumMod val="85000"/>
                    <a:lumOff val="15000"/>
                  </a:schemeClr>
                </a:solidFill>
                <a:latin typeface="Calibri" pitchFamily="34" charset="0"/>
              </a:rPr>
              <a:t>will </a:t>
            </a:r>
            <a:r>
              <a:rPr lang="en-GB" sz="2000" dirty="0" smtClean="0">
                <a:solidFill>
                  <a:schemeClr val="tx1">
                    <a:lumMod val="85000"/>
                    <a:lumOff val="15000"/>
                  </a:schemeClr>
                </a:solidFill>
                <a:latin typeface="Calibri" pitchFamily="34" charset="0"/>
              </a:rPr>
              <a:t>create </a:t>
            </a:r>
            <a:r>
              <a:rPr lang="en-GB" b="1" dirty="0" err="1" smtClean="0">
                <a:solidFill>
                  <a:schemeClr val="tx1">
                    <a:lumMod val="85000"/>
                    <a:lumOff val="15000"/>
                  </a:schemeClr>
                </a:solidFill>
                <a:latin typeface="Courier New" pitchFamily="49" charset="0"/>
                <a:cs typeface="Courier New" pitchFamily="49" charset="0"/>
              </a:rPr>
              <a:t>ptrInt</a:t>
            </a:r>
            <a:r>
              <a:rPr lang="en-GB" sz="2000" dirty="0" smtClean="0">
                <a:solidFill>
                  <a:schemeClr val="tx1">
                    <a:lumMod val="85000"/>
                    <a:lumOff val="15000"/>
                  </a:schemeClr>
                </a:solidFill>
                <a:latin typeface="Calibri" pitchFamily="34" charset="0"/>
              </a:rPr>
              <a:t> on </a:t>
            </a:r>
            <a:r>
              <a:rPr lang="en-GB" sz="2000" dirty="0">
                <a:solidFill>
                  <a:schemeClr val="tx1">
                    <a:lumMod val="85000"/>
                    <a:lumOff val="15000"/>
                  </a:schemeClr>
                </a:solidFill>
                <a:latin typeface="Calibri" pitchFamily="34" charset="0"/>
              </a:rPr>
              <a:t>the stack. The instantiation </a:t>
            </a:r>
            <a:r>
              <a:rPr lang="en-GB" b="1" dirty="0" smtClean="0">
                <a:solidFill>
                  <a:schemeClr val="tx1">
                    <a:lumMod val="85000"/>
                    <a:lumOff val="15000"/>
                  </a:schemeClr>
                </a:solidFill>
                <a:latin typeface="Courier New" pitchFamily="49" charset="0"/>
                <a:cs typeface="Courier New" pitchFamily="49" charset="0"/>
              </a:rPr>
              <a:t>new </a:t>
            </a:r>
            <a:r>
              <a:rPr lang="en-GB" b="1" dirty="0" err="1">
                <a:solidFill>
                  <a:schemeClr val="tx1">
                    <a:lumMod val="85000"/>
                    <a:lumOff val="15000"/>
                  </a:schemeClr>
                </a:solidFill>
                <a:latin typeface="Courier New" pitchFamily="49" charset="0"/>
                <a:cs typeface="Courier New" pitchFamily="49" charset="0"/>
              </a:rPr>
              <a:t>int</a:t>
            </a:r>
            <a:r>
              <a:rPr lang="en-GB" b="1" dirty="0">
                <a:solidFill>
                  <a:schemeClr val="tx1">
                    <a:lumMod val="85000"/>
                    <a:lumOff val="15000"/>
                  </a:schemeClr>
                </a:solidFill>
                <a:latin typeface="Courier New" pitchFamily="49" charset="0"/>
                <a:cs typeface="Courier New" pitchFamily="49" charset="0"/>
              </a:rPr>
              <a:t> </a:t>
            </a:r>
            <a:r>
              <a:rPr lang="en-GB" sz="2000" dirty="0">
                <a:solidFill>
                  <a:schemeClr val="tx1">
                    <a:lumMod val="85000"/>
                    <a:lumOff val="15000"/>
                  </a:schemeClr>
                </a:solidFill>
                <a:latin typeface="Calibri" pitchFamily="34" charset="0"/>
              </a:rPr>
              <a:t>will </a:t>
            </a:r>
            <a:r>
              <a:rPr lang="en-GB" sz="2000" dirty="0" smtClean="0">
                <a:solidFill>
                  <a:schemeClr val="tx1">
                    <a:lumMod val="85000"/>
                    <a:lumOff val="15000"/>
                  </a:schemeClr>
                </a:solidFill>
                <a:latin typeface="Calibri" pitchFamily="34" charset="0"/>
              </a:rPr>
              <a:t>allocate an </a:t>
            </a:r>
            <a:r>
              <a:rPr lang="en-GB" sz="2000" dirty="0">
                <a:solidFill>
                  <a:schemeClr val="tx1">
                    <a:lumMod val="85000"/>
                    <a:lumOff val="15000"/>
                  </a:schemeClr>
                </a:solidFill>
                <a:latin typeface="Calibri" pitchFamily="34" charset="0"/>
              </a:rPr>
              <a:t>integer sized block of memory </a:t>
            </a:r>
            <a:r>
              <a:rPr lang="en-GB" sz="2000" dirty="0" smtClean="0">
                <a:solidFill>
                  <a:schemeClr val="tx1">
                    <a:lumMod val="85000"/>
                    <a:lumOff val="15000"/>
                  </a:schemeClr>
                </a:solidFill>
                <a:latin typeface="Calibri" pitchFamily="34" charset="0"/>
              </a:rPr>
              <a:t>on </a:t>
            </a:r>
            <a:r>
              <a:rPr lang="en-GB" sz="2000" dirty="0">
                <a:solidFill>
                  <a:schemeClr val="tx1">
                    <a:lumMod val="85000"/>
                    <a:lumOff val="15000"/>
                  </a:schemeClr>
                </a:solidFill>
                <a:latin typeface="Calibri" pitchFamily="34" charset="0"/>
              </a:rPr>
              <a:t>the heap. The assignment (</a:t>
            </a:r>
            <a:r>
              <a:rPr lang="en-GB" b="1" dirty="0">
                <a:solidFill>
                  <a:schemeClr val="tx1">
                    <a:lumMod val="85000"/>
                    <a:lumOff val="15000"/>
                  </a:schemeClr>
                </a:solidFill>
                <a:latin typeface="Courier New" pitchFamily="49" charset="0"/>
                <a:cs typeface="Courier New" pitchFamily="49" charset="0"/>
              </a:rPr>
              <a:t>=</a:t>
            </a:r>
            <a:r>
              <a:rPr lang="en-GB" sz="2000" dirty="0">
                <a:solidFill>
                  <a:schemeClr val="tx1">
                    <a:lumMod val="85000"/>
                    <a:lumOff val="15000"/>
                  </a:schemeClr>
                </a:solidFill>
                <a:latin typeface="Calibri" pitchFamily="34" charset="0"/>
              </a:rPr>
              <a:t>) will </a:t>
            </a:r>
            <a:r>
              <a:rPr lang="en-GB" sz="2000" dirty="0" smtClean="0">
                <a:solidFill>
                  <a:schemeClr val="tx1">
                    <a:lumMod val="85000"/>
                    <a:lumOff val="15000"/>
                  </a:schemeClr>
                </a:solidFill>
                <a:latin typeface="Calibri" pitchFamily="34" charset="0"/>
              </a:rPr>
              <a:t>assign the relevant address as the pointer value.</a:t>
            </a:r>
          </a:p>
        </p:txBody>
      </p:sp>
      <p:sp>
        <p:nvSpPr>
          <p:cNvPr id="4" name="Rounded Rectangle 3"/>
          <p:cNvSpPr/>
          <p:nvPr/>
        </p:nvSpPr>
        <p:spPr>
          <a:xfrm>
            <a:off x="5220072" y="2499742"/>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5" name="TextBox 4"/>
          <p:cNvSpPr txBox="1"/>
          <p:nvPr/>
        </p:nvSpPr>
        <p:spPr>
          <a:xfrm>
            <a:off x="5292080" y="2571750"/>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0x??</a:t>
            </a:r>
            <a:endParaRPr lang="en-GB" sz="1600" b="1" dirty="0">
              <a:solidFill>
                <a:schemeClr val="bg1"/>
              </a:solidFill>
              <a:latin typeface="Courier New" pitchFamily="49" charset="0"/>
              <a:cs typeface="Courier New" pitchFamily="49" charset="0"/>
            </a:endParaRPr>
          </a:p>
        </p:txBody>
      </p:sp>
      <p:graphicFrame>
        <p:nvGraphicFramePr>
          <p:cNvPr id="6" name="Table 5"/>
          <p:cNvGraphicFramePr>
            <a:graphicFrameLocks noGrp="1"/>
          </p:cNvGraphicFramePr>
          <p:nvPr>
            <p:extLst>
              <p:ext uri="{D42A27DB-BD31-4B8C-83A1-F6EECF244321}">
                <p14:modId xmlns:p14="http://schemas.microsoft.com/office/powerpoint/2010/main" val="4183710947"/>
              </p:ext>
            </p:extLst>
          </p:nvPr>
        </p:nvGraphicFramePr>
        <p:xfrm>
          <a:off x="-36512" y="1090047"/>
          <a:ext cx="3672408" cy="1049655"/>
        </p:xfrm>
        <a:graphic>
          <a:graphicData uri="http://schemas.openxmlformats.org/drawingml/2006/table">
            <a:tbl>
              <a:tblPr firstRow="1" firstCol="1" bandRow="1">
                <a:tableStyleId>{3B4B98B0-60AC-42C2-AFA5-B58CD77FA1E5}</a:tableStyleId>
              </a:tblPr>
              <a:tblGrid>
                <a:gridCol w="488158"/>
                <a:gridCol w="3184250"/>
              </a:tblGrid>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000" b="0" dirty="0" smtClean="0">
                          <a:solidFill>
                            <a:schemeClr val="bg1">
                              <a:lumMod val="65000"/>
                            </a:schemeClr>
                          </a:solidFill>
                          <a:effectLst/>
                        </a:rPr>
                        <a:t>1</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dirty="0" smtClean="0">
                          <a:solidFill>
                            <a:srgbClr val="0070C0"/>
                          </a:solidFill>
                          <a:effectLst/>
                          <a:latin typeface="Courier New" pitchFamily="49" charset="0"/>
                          <a:ea typeface="Calibri"/>
                          <a:cs typeface="Courier New" pitchFamily="49" charset="0"/>
                        </a:rPr>
                        <a:t>void </a:t>
                      </a:r>
                      <a:r>
                        <a:rPr lang="en-GB" sz="1400" b="1" baseline="0" dirty="0" smtClean="0">
                          <a:solidFill>
                            <a:schemeClr val="tx1"/>
                          </a:solidFill>
                          <a:effectLst/>
                          <a:latin typeface="Courier New" pitchFamily="49" charset="0"/>
                          <a:ea typeface="Calibri"/>
                          <a:cs typeface="Courier New" pitchFamily="49" charset="0"/>
                        </a:rPr>
                        <a:t>foo()</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2</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smtClean="0">
                          <a:solidFill>
                            <a:schemeClr val="tx1"/>
                          </a:solidFill>
                          <a:effectLst/>
                          <a:latin typeface="Courier New" pitchFamily="49" charset="0"/>
                          <a:ea typeface="Calibri"/>
                          <a:cs typeface="Courier New" pitchFamily="49" charset="0"/>
                        </a:rPr>
                        <a:t>{</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3</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marR="0" indent="0" algn="l" defTabSz="914400" rtl="0" eaLnBrk="1" fontAlgn="auto" latinLnBrk="0" hangingPunct="1">
                        <a:lnSpc>
                          <a:spcPct val="115000"/>
                        </a:lnSpc>
                        <a:spcBef>
                          <a:spcPts val="0"/>
                        </a:spcBef>
                        <a:spcAft>
                          <a:spcPts val="0"/>
                        </a:spcAft>
                        <a:buClrTx/>
                        <a:buSzTx/>
                        <a:buFontTx/>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r>
                        <a:rPr lang="en-GB" sz="1400" b="1" dirty="0" smtClean="0">
                          <a:solidFill>
                            <a:srgbClr val="0070C0"/>
                          </a:solidFill>
                          <a:effectLst/>
                          <a:latin typeface="Courier New" pitchFamily="49" charset="0"/>
                          <a:ea typeface="Calibri"/>
                          <a:cs typeface="Courier New" pitchFamily="49" charset="0"/>
                        </a:rPr>
                        <a:t>	</a:t>
                      </a:r>
                      <a:r>
                        <a:rPr lang="en-GB" sz="1400" b="1" dirty="0" err="1" smtClean="0">
                          <a:solidFill>
                            <a:srgbClr val="0070C0"/>
                          </a:solidFill>
                          <a:effectLst/>
                          <a:latin typeface="Courier New" pitchFamily="49" charset="0"/>
                          <a:ea typeface="Calibri"/>
                          <a:cs typeface="Courier New" pitchFamily="49" charset="0"/>
                        </a:rPr>
                        <a:t>int</a:t>
                      </a:r>
                      <a:r>
                        <a:rPr lang="en-GB" sz="1400" b="1" dirty="0" smtClean="0">
                          <a:solidFill>
                            <a:srgbClr val="0070C0"/>
                          </a:solidFill>
                          <a:effectLst/>
                          <a:latin typeface="Courier New" pitchFamily="49" charset="0"/>
                          <a:ea typeface="Calibri"/>
                          <a:cs typeface="Courier New" pitchFamily="49" charset="0"/>
                        </a:rPr>
                        <a:t> </a:t>
                      </a:r>
                      <a:r>
                        <a:rPr lang="en-GB" sz="1400" b="1" baseline="0" dirty="0" smtClean="0">
                          <a:solidFill>
                            <a:schemeClr val="tx1"/>
                          </a:solidFill>
                          <a:effectLst/>
                          <a:latin typeface="Courier New" pitchFamily="49" charset="0"/>
                          <a:ea typeface="Calibri"/>
                          <a:cs typeface="Courier New" pitchFamily="49" charset="0"/>
                        </a:rPr>
                        <a:t>*</a:t>
                      </a:r>
                      <a:r>
                        <a:rPr lang="en-GB" sz="1400" b="1" baseline="0" smtClean="0">
                          <a:solidFill>
                            <a:schemeClr val="tx1"/>
                          </a:solidFill>
                          <a:effectLst/>
                          <a:latin typeface="Courier New" pitchFamily="49" charset="0"/>
                          <a:ea typeface="Calibri"/>
                          <a:cs typeface="Courier New" pitchFamily="49" charset="0"/>
                        </a:rPr>
                        <a:t>ptrInt </a:t>
                      </a:r>
                      <a:r>
                        <a:rPr lang="en-GB" sz="1400" b="1" baseline="0" dirty="0" smtClean="0">
                          <a:solidFill>
                            <a:schemeClr val="tx1"/>
                          </a:solidFill>
                          <a:effectLst/>
                          <a:latin typeface="Courier New" pitchFamily="49" charset="0"/>
                          <a:ea typeface="Calibri"/>
                          <a:cs typeface="Courier New" pitchFamily="49" charset="0"/>
                        </a:rPr>
                        <a:t>= </a:t>
                      </a:r>
                      <a:r>
                        <a:rPr lang="en-GB" sz="1400" b="1" dirty="0" smtClean="0">
                          <a:solidFill>
                            <a:srgbClr val="0070C0"/>
                          </a:solidFill>
                          <a:effectLst/>
                          <a:latin typeface="Courier New" pitchFamily="49" charset="0"/>
                          <a:ea typeface="Calibri"/>
                          <a:cs typeface="Courier New" pitchFamily="49" charset="0"/>
                        </a:rPr>
                        <a:t>new </a:t>
                      </a:r>
                      <a:r>
                        <a:rPr lang="en-GB" sz="1400" b="1" baseline="0" dirty="0" err="1" smtClean="0">
                          <a:solidFill>
                            <a:srgbClr val="0070C0"/>
                          </a:solidFill>
                          <a:effectLst/>
                          <a:latin typeface="Courier New" pitchFamily="49" charset="0"/>
                          <a:ea typeface="Calibri"/>
                          <a:cs typeface="Courier New" pitchFamily="49" charset="0"/>
                        </a:rPr>
                        <a:t>int</a:t>
                      </a:r>
                      <a:r>
                        <a:rPr lang="en-GB" sz="1400" b="1" baseline="0" dirty="0" smtClean="0">
                          <a:solidFill>
                            <a:schemeClr val="tx1"/>
                          </a:solidFill>
                          <a:effectLst/>
                          <a:latin typeface="Courier New" pitchFamily="49" charset="0"/>
                          <a:ea typeface="Calibri"/>
                          <a:cs typeface="Courier New" pitchFamily="49" charset="0"/>
                        </a:rPr>
                        <a:t>; </a:t>
                      </a:r>
                      <a:endParaRPr lang="en-GB" sz="1400" b="1" baseline="0" dirty="0" smtClean="0">
                        <a:solidFill>
                          <a:srgbClr val="00B050"/>
                        </a:solidFill>
                        <a:effectLst/>
                        <a:latin typeface="Courier New" pitchFamily="49" charset="0"/>
                        <a:ea typeface="Calibri"/>
                        <a:cs typeface="Courier New" pitchFamily="49" charset="0"/>
                      </a:endParaRP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0">
                <a:tc>
                  <a:txBody>
                    <a:bodyPr/>
                    <a:lstStyle/>
                    <a:p>
                      <a:pPr algn="r">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100" b="0" dirty="0" smtClean="0">
                          <a:solidFill>
                            <a:schemeClr val="bg1">
                              <a:lumMod val="65000"/>
                            </a:schemeClr>
                          </a:solidFill>
                          <a:effectLst/>
                          <a:latin typeface="Calibri"/>
                          <a:ea typeface="Calibri"/>
                          <a:cs typeface="Times New Roman"/>
                        </a:rPr>
                        <a:t>4</a:t>
                      </a:r>
                      <a:endParaRPr lang="en-GB" sz="1100" b="0" dirty="0">
                        <a:solidFill>
                          <a:schemeClr val="bg1">
                            <a:lumMod val="65000"/>
                          </a:schemeClr>
                        </a:solidFill>
                        <a:effectLst/>
                        <a:latin typeface="Calibri"/>
                        <a:ea typeface="Calibri"/>
                        <a:cs typeface="Times New Roman"/>
                      </a:endParaRPr>
                    </a:p>
                  </a:txBody>
                  <a:tcPr marL="9525" marR="9525" marT="9525" marB="9525">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85725" indent="0">
                        <a:lnSpc>
                          <a:spcPct val="115000"/>
                        </a:lnSpc>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GB" sz="1400" b="1" baseline="0" dirty="0" smtClean="0">
                          <a:solidFill>
                            <a:schemeClr val="tx1"/>
                          </a:solidFill>
                          <a:effectLst/>
                          <a:latin typeface="Courier New" pitchFamily="49" charset="0"/>
                          <a:ea typeface="Calibri"/>
                          <a:cs typeface="Courier New" pitchFamily="49" charset="0"/>
                        </a:rPr>
                        <a:t>}</a:t>
                      </a:r>
                    </a:p>
                  </a:txBody>
                  <a:tcPr marL="9525" marR="9525" marT="9525" marB="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7" name="TextBox 6"/>
          <p:cNvSpPr txBox="1"/>
          <p:nvPr/>
        </p:nvSpPr>
        <p:spPr>
          <a:xfrm>
            <a:off x="5148064" y="2233196"/>
            <a:ext cx="1152128" cy="338554"/>
          </a:xfrm>
          <a:prstGeom prst="rect">
            <a:avLst/>
          </a:prstGeom>
          <a:noFill/>
        </p:spPr>
        <p:txBody>
          <a:bodyPr wrap="square" rtlCol="0">
            <a:spAutoFit/>
          </a:bodyPr>
          <a:lstStyle/>
          <a:p>
            <a:r>
              <a:rPr lang="en-GB" sz="1600" b="1" dirty="0" err="1" smtClean="0">
                <a:latin typeface="Courier New" pitchFamily="49" charset="0"/>
                <a:cs typeface="Courier New" pitchFamily="49" charset="0"/>
              </a:rPr>
              <a:t>ptrInt</a:t>
            </a:r>
            <a:endParaRPr lang="en-GB" b="1" dirty="0">
              <a:latin typeface="Courier New" pitchFamily="49" charset="0"/>
              <a:cs typeface="Courier New" pitchFamily="49" charset="0"/>
            </a:endParaRPr>
          </a:p>
        </p:txBody>
      </p:sp>
      <p:sp>
        <p:nvSpPr>
          <p:cNvPr id="10" name="Rounded Rectangle 9"/>
          <p:cNvSpPr/>
          <p:nvPr/>
        </p:nvSpPr>
        <p:spPr>
          <a:xfrm>
            <a:off x="7236296" y="2499742"/>
            <a:ext cx="936104" cy="504056"/>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GB"/>
          </a:p>
        </p:txBody>
      </p:sp>
      <p:sp>
        <p:nvSpPr>
          <p:cNvPr id="11" name="TextBox 10"/>
          <p:cNvSpPr txBox="1"/>
          <p:nvPr/>
        </p:nvSpPr>
        <p:spPr>
          <a:xfrm>
            <a:off x="7308304" y="2571750"/>
            <a:ext cx="720080" cy="338554"/>
          </a:xfrm>
          <a:prstGeom prst="rect">
            <a:avLst/>
          </a:prstGeom>
          <a:noFill/>
        </p:spPr>
        <p:txBody>
          <a:bodyPr wrap="square" rtlCol="0">
            <a:spAutoFit/>
          </a:bodyPr>
          <a:lstStyle/>
          <a:p>
            <a:r>
              <a:rPr lang="en-GB" sz="1600" b="1" dirty="0" smtClean="0">
                <a:solidFill>
                  <a:schemeClr val="bg1"/>
                </a:solidFill>
                <a:latin typeface="Courier New" pitchFamily="49" charset="0"/>
                <a:cs typeface="Courier New" pitchFamily="49" charset="0"/>
              </a:rPr>
              <a:t>??</a:t>
            </a:r>
            <a:endParaRPr lang="en-GB" sz="1600" b="1" dirty="0">
              <a:solidFill>
                <a:schemeClr val="bg1"/>
              </a:solidFill>
              <a:latin typeface="Courier New" pitchFamily="49" charset="0"/>
              <a:cs typeface="Courier New" pitchFamily="49" charset="0"/>
            </a:endParaRPr>
          </a:p>
        </p:txBody>
      </p:sp>
      <p:sp>
        <p:nvSpPr>
          <p:cNvPr id="12" name="TextBox 11"/>
          <p:cNvSpPr txBox="1"/>
          <p:nvPr/>
        </p:nvSpPr>
        <p:spPr>
          <a:xfrm>
            <a:off x="7092280" y="2233196"/>
            <a:ext cx="1152128" cy="338554"/>
          </a:xfrm>
          <a:prstGeom prst="rect">
            <a:avLst/>
          </a:prstGeom>
          <a:noFill/>
        </p:spPr>
        <p:txBody>
          <a:bodyPr wrap="square" rtlCol="0">
            <a:spAutoFit/>
          </a:bodyPr>
          <a:lstStyle/>
          <a:p>
            <a:r>
              <a:rPr lang="en-GB" sz="1600" b="1" dirty="0" smtClean="0">
                <a:latin typeface="Courier New" pitchFamily="49" charset="0"/>
                <a:cs typeface="Courier New" pitchFamily="49" charset="0"/>
              </a:rPr>
              <a:t>*</a:t>
            </a:r>
            <a:r>
              <a:rPr lang="en-GB" sz="1600" b="1" dirty="0" err="1" smtClean="0">
                <a:latin typeface="Courier New" pitchFamily="49" charset="0"/>
                <a:cs typeface="Courier New" pitchFamily="49" charset="0"/>
              </a:rPr>
              <a:t>ptrInt</a:t>
            </a:r>
            <a:endParaRPr lang="en-GB" b="1" dirty="0">
              <a:latin typeface="Courier New" pitchFamily="49" charset="0"/>
              <a:cs typeface="Courier New" pitchFamily="49" charset="0"/>
            </a:endParaRPr>
          </a:p>
        </p:txBody>
      </p:sp>
      <p:cxnSp>
        <p:nvCxnSpPr>
          <p:cNvPr id="8" name="Straight Arrow Connector 7"/>
          <p:cNvCxnSpPr/>
          <p:nvPr/>
        </p:nvCxnSpPr>
        <p:spPr>
          <a:xfrm>
            <a:off x="6084168" y="2787774"/>
            <a:ext cx="1008112"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8" name="TextBox 17"/>
          <p:cNvSpPr txBox="1"/>
          <p:nvPr/>
        </p:nvSpPr>
        <p:spPr>
          <a:xfrm>
            <a:off x="4860032" y="1131590"/>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Stack</a:t>
            </a:r>
          </a:p>
        </p:txBody>
      </p:sp>
      <p:sp>
        <p:nvSpPr>
          <p:cNvPr id="19" name="TextBox 18"/>
          <p:cNvSpPr txBox="1"/>
          <p:nvPr/>
        </p:nvSpPr>
        <p:spPr>
          <a:xfrm>
            <a:off x="7020272" y="1131590"/>
            <a:ext cx="1512168" cy="400110"/>
          </a:xfrm>
          <a:prstGeom prst="rect">
            <a:avLst/>
          </a:prstGeom>
          <a:noFill/>
        </p:spPr>
        <p:txBody>
          <a:bodyPr wrap="square" rtlCol="0">
            <a:spAutoFit/>
          </a:bodyPr>
          <a:lstStyle/>
          <a:p>
            <a:r>
              <a:rPr lang="en-GB" sz="2000" b="1" dirty="0" smtClean="0">
                <a:solidFill>
                  <a:schemeClr val="tx1">
                    <a:lumMod val="85000"/>
                    <a:lumOff val="15000"/>
                  </a:schemeClr>
                </a:solidFill>
                <a:latin typeface="Calibri" pitchFamily="34" charset="0"/>
              </a:rPr>
              <a:t>Heap</a:t>
            </a:r>
          </a:p>
        </p:txBody>
      </p:sp>
    </p:spTree>
    <p:extLst>
      <p:ext uri="{BB962C8B-B14F-4D97-AF65-F5344CB8AC3E}">
        <p14:creationId xmlns:p14="http://schemas.microsoft.com/office/powerpoint/2010/main" val="58469293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Slipstream">
  <a:themeElements>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fontScheme name="Slipstream">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pstream">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77013C18A35F34ABB124A623B7462F5" ma:contentTypeVersion="0" ma:contentTypeDescription="Create a new document." ma:contentTypeScope="" ma:versionID="c8b53229ef314644a75f5a9f7c013cc0">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E012366-C967-4272-9A1E-B78C7EEE59BA}"/>
</file>

<file path=customXml/itemProps2.xml><?xml version="1.0" encoding="utf-8"?>
<ds:datastoreItem xmlns:ds="http://schemas.openxmlformats.org/officeDocument/2006/customXml" ds:itemID="{54E6FEAD-9868-4443-95B2-3D110588D352}"/>
</file>

<file path=customXml/itemProps3.xml><?xml version="1.0" encoding="utf-8"?>
<ds:datastoreItem xmlns:ds="http://schemas.openxmlformats.org/officeDocument/2006/customXml" ds:itemID="{44E06F45-3A12-48EA-A05E-9B0B342D9F2D}"/>
</file>

<file path=docProps/app.xml><?xml version="1.0" encoding="utf-8"?>
<Properties xmlns="http://schemas.openxmlformats.org/officeDocument/2006/extended-properties" xmlns:vt="http://schemas.openxmlformats.org/officeDocument/2006/docPropsVTypes">
  <Template>Slipstream</Template>
  <TotalTime>0</TotalTime>
  <Words>1200</Words>
  <Application>Microsoft Office PowerPoint</Application>
  <PresentationFormat>On-screen Show (16:9)</PresentationFormat>
  <Paragraphs>353</Paragraphs>
  <Slides>18</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Courier New</vt:lpstr>
      <vt:lpstr>Georgia</vt:lpstr>
      <vt:lpstr>Times New Roman</vt:lpstr>
      <vt:lpstr>Trebuchet MS</vt:lpstr>
      <vt:lpstr>Slipstream</vt:lpstr>
      <vt:lpstr>Dynamic Memory Allocation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2013-01-08T13:39:25Z</dcterms:created>
  <dcterms:modified xsi:type="dcterms:W3CDTF">2015-01-14T08:56:08Z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LCID">
    <vt:i4>1033</vt:i4>
  </property>
  <property fmtid="{D5CDD505-2E9C-101B-9397-08002B2CF9AE}" pid="3" name="_Version">
    <vt:lpwstr>12.0.4518</vt:lpwstr>
  </property>
  <property fmtid="{D5CDD505-2E9C-101B-9397-08002B2CF9AE}" pid="4" name="ContentTypeId">
    <vt:lpwstr>0x010100E77013C18A35F34ABB124A623B7462F5</vt:lpwstr>
  </property>
</Properties>
</file>

<file path=docProps/thumbnail.jpeg>
</file>